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Default Extension="emf" ContentType="image/x-emf"/>
  <Default Extension="jpeg" ContentType="image/jpeg"/>
  <Default Extension="rels" ContentType="application/vnd.openxmlformats-package.relationships+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docx" ContentType="application/vnd.openxmlformats-officedocument.wordprocessingml.document"/>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ustom.xml" ContentType="application/vnd.openxmlformats-officedocument.custom-properties+xml"/>
  <Default Extension="vml" ContentType="application/vnd.openxmlformats-officedocument.vmlDrawing"/>
  <Override PartName="/ppt/slideLayouts/slideLayout10.xml" ContentType="application/vnd.openxmlformats-officedocument.presentationml.slideLayout+xml"/>
  <Default Extension="jpg" ContentType="image/jpe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Default Extension="png" ContentType="image/png"/>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317" r:id="rId2"/>
    <p:sldId id="262" r:id="rId3"/>
    <p:sldId id="277" r:id="rId4"/>
    <p:sldId id="276" r:id="rId5"/>
    <p:sldId id="278" r:id="rId6"/>
    <p:sldId id="279" r:id="rId7"/>
    <p:sldId id="318" r:id="rId8"/>
    <p:sldId id="271" r:id="rId9"/>
    <p:sldId id="281" r:id="rId10"/>
    <p:sldId id="282" r:id="rId11"/>
    <p:sldId id="319" r:id="rId12"/>
    <p:sldId id="283" r:id="rId13"/>
    <p:sldId id="266" r:id="rId14"/>
    <p:sldId id="284" r:id="rId15"/>
    <p:sldId id="285" r:id="rId16"/>
    <p:sldId id="320" r:id="rId17"/>
    <p:sldId id="287" r:id="rId18"/>
    <p:sldId id="267" r:id="rId19"/>
    <p:sldId id="288" r:id="rId20"/>
    <p:sldId id="272" r:id="rId21"/>
    <p:sldId id="321" r:id="rId22"/>
    <p:sldId id="322" r:id="rId23"/>
    <p:sldId id="323" r:id="rId24"/>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663" userDrawn="1">
          <p15:clr>
            <a:srgbClr val="A4A3A4"/>
          </p15:clr>
        </p15:guide>
        <p15:guide id="2" pos="1791">
          <p15:clr>
            <a:srgbClr val="A4A3A4"/>
          </p15:clr>
        </p15:guide>
        <p15:guide id="3" pos="4604">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9B95F"/>
    <a:srgbClr val="F7F7F7"/>
    <a:srgbClr val="017DC7"/>
    <a:srgbClr val="F5F5F5"/>
    <a:srgbClr val="E8E8E8"/>
    <a:srgbClr val="4F81B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19" autoAdjust="0"/>
    <p:restoredTop sz="94660"/>
  </p:normalViewPr>
  <p:slideViewPr>
    <p:cSldViewPr showGuides="1">
      <p:cViewPr varScale="1">
        <p:scale>
          <a:sx n="86" d="100"/>
          <a:sy n="86" d="100"/>
        </p:scale>
        <p:origin x="1382" y="48"/>
      </p:cViewPr>
      <p:guideLst>
        <p:guide orient="horz" pos="663"/>
        <p:guide pos="1791"/>
        <p:guide pos="4604"/>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22.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23.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6.v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image" Target="../media/image10.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5.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7.emf"/></Relationships>
</file>

<file path=ppt/drawings/_rels/vmlDrawing9.vml.rels><?xml version="1.0" encoding="UTF-8" standalone="yes"?>
<Relationships xmlns="http://schemas.openxmlformats.org/package/2006/relationships"><Relationship Id="rId2" Type="http://schemas.openxmlformats.org/officeDocument/2006/relationships/image" Target="../media/image20.emf"/><Relationship Id="rId1" Type="http://schemas.openxmlformats.org/officeDocument/2006/relationships/image" Target="../media/image19.emf"/></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1982055" y="4509120"/>
            <a:ext cx="5179890" cy="956905"/>
          </a:xfrm>
          <a:prstGeom prst="rect">
            <a:avLst/>
          </a:prstGeom>
        </p:spPr>
        <p:txBody>
          <a:bodyPr>
            <a:normAutofit/>
          </a:bodyPr>
          <a:lstStyle>
            <a:lvl1pPr algn="ctr">
              <a:defRPr sz="3600" b="1">
                <a:solidFill>
                  <a:schemeClr val="tx1"/>
                </a:solidFill>
                <a:latin typeface="黑体" panose="02010600030101010101" pitchFamily="2" charset="-122"/>
                <a:ea typeface="黑体" panose="02010600030101010101" pitchFamily="2" charset="-122"/>
              </a:defRPr>
            </a:lvl1pPr>
          </a:lstStyle>
          <a:p>
            <a:r>
              <a:rPr lang="zh-CN" altLang="en-US"/>
              <a:t>单击此处编辑母版标题样式</a:t>
            </a:r>
            <a:endParaRPr lang="zh-CN" altLang="en-US" dirty="0"/>
          </a:p>
        </p:txBody>
      </p:sp>
    </p:spTree>
    <p:extLst>
      <p:ext uri="{BB962C8B-B14F-4D97-AF65-F5344CB8AC3E}">
        <p14:creationId xmlns:p14="http://schemas.microsoft.com/office/powerpoint/2010/main" val="2043794174"/>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 calcmode="lin" valueType="num">
                                      <p:cBhvr>
                                        <p:cTn id="9" dur="500" fill="hold"/>
                                        <p:tgtEl>
                                          <p:spTgt spid="2"/>
                                        </p:tgtEl>
                                        <p:attrNameLst>
                                          <p:attrName>style.rotation</p:attrName>
                                        </p:attrNameLst>
                                      </p:cBhvr>
                                      <p:tavLst>
                                        <p:tav tm="0">
                                          <p:val>
                                            <p:fltVal val="90"/>
                                          </p:val>
                                        </p:tav>
                                        <p:tav tm="100000">
                                          <p:val>
                                            <p:fltVal val="0"/>
                                          </p:val>
                                        </p:tav>
                                      </p:tavLst>
                                    </p:anim>
                                    <p:animEffect transition="in" filter="fade">
                                      <p:cBhvr>
                                        <p:cTn id="1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17317102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Tree>
    <p:extLst>
      <p:ext uri="{BB962C8B-B14F-4D97-AF65-F5344CB8AC3E}">
        <p14:creationId xmlns:p14="http://schemas.microsoft.com/office/powerpoint/2010/main" val="364610120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垂直排列标题与文本">
    <p:spTree>
      <p:nvGrpSpPr>
        <p:cNvPr id="1" name=""/>
        <p:cNvGrpSpPr/>
        <p:nvPr/>
      </p:nvGrpSpPr>
      <p:grpSpPr>
        <a:xfrm>
          <a:off x="0" y="0"/>
          <a:ext cx="0" cy="0"/>
          <a:chOff x="0" y="0"/>
          <a:chExt cx="0" cy="0"/>
        </a:xfrm>
      </p:grpSpPr>
    </p:spTree>
    <p:extLst>
      <p:ext uri="{BB962C8B-B14F-4D97-AF65-F5344CB8AC3E}">
        <p14:creationId xmlns:p14="http://schemas.microsoft.com/office/powerpoint/2010/main" val="39380305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bg>
      <p:bgPr>
        <a:solidFill>
          <a:srgbClr val="F5F5F5"/>
        </a:solidFill>
        <a:effectLst/>
      </p:bgPr>
    </p:bg>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28092" y="510495"/>
            <a:ext cx="7487816" cy="990540"/>
          </a:xfrm>
          <a:prstGeom prst="rect">
            <a:avLst/>
          </a:prstGeom>
        </p:spPr>
      </p:pic>
      <p:sp>
        <p:nvSpPr>
          <p:cNvPr id="8" name="TextBox 7"/>
          <p:cNvSpPr txBox="1"/>
          <p:nvPr userDrawn="1"/>
        </p:nvSpPr>
        <p:spPr>
          <a:xfrm>
            <a:off x="2991453" y="741631"/>
            <a:ext cx="1351652" cy="769441"/>
          </a:xfrm>
          <a:prstGeom prst="rect">
            <a:avLst/>
          </a:prstGeom>
          <a:noFill/>
        </p:spPr>
        <p:txBody>
          <a:bodyPr wrap="none" rtlCol="0">
            <a:spAutoFit/>
          </a:bodyPr>
          <a:lstStyle/>
          <a:p>
            <a:r>
              <a:rPr lang="zh-CN" altLang="en-US" sz="4400" kern="1500" spc="200" baseline="0" dirty="0">
                <a:solidFill>
                  <a:schemeClr val="bg1"/>
                </a:solidFill>
                <a:latin typeface="微软雅黑" panose="020B0503020204020204" pitchFamily="34" charset="-122"/>
                <a:ea typeface="微软雅黑" panose="020B0503020204020204" pitchFamily="34" charset="-122"/>
              </a:rPr>
              <a:t>目录</a:t>
            </a:r>
          </a:p>
        </p:txBody>
      </p:sp>
      <p:sp>
        <p:nvSpPr>
          <p:cNvPr id="9" name="TextBox 8"/>
          <p:cNvSpPr txBox="1"/>
          <p:nvPr userDrawn="1"/>
        </p:nvSpPr>
        <p:spPr>
          <a:xfrm>
            <a:off x="4390590" y="987852"/>
            <a:ext cx="1761957" cy="523220"/>
          </a:xfrm>
          <a:prstGeom prst="rect">
            <a:avLst/>
          </a:prstGeom>
          <a:noFill/>
        </p:spPr>
        <p:txBody>
          <a:bodyPr wrap="none" rtlCol="0">
            <a:spAutoFit/>
          </a:bodyPr>
          <a:lstStyle/>
          <a:p>
            <a:r>
              <a:rPr lang="en-US" altLang="zh-CN" sz="2800" dirty="0">
                <a:solidFill>
                  <a:schemeClr val="bg1"/>
                </a:solidFill>
              </a:rPr>
              <a:t>CONTENTS</a:t>
            </a:r>
            <a:endParaRPr lang="zh-CN" altLang="en-US" sz="2800" dirty="0">
              <a:solidFill>
                <a:schemeClr val="bg1"/>
              </a:solidFill>
            </a:endParaRPr>
          </a:p>
        </p:txBody>
      </p:sp>
      <p:sp>
        <p:nvSpPr>
          <p:cNvPr id="12" name="标题占位符 1"/>
          <p:cNvSpPr>
            <a:spLocks noGrp="1"/>
          </p:cNvSpPr>
          <p:nvPr userDrawn="1">
            <p:ph type="title"/>
          </p:nvPr>
        </p:nvSpPr>
        <p:spPr>
          <a:xfrm>
            <a:off x="467544" y="1642536"/>
            <a:ext cx="2624145" cy="3024336"/>
          </a:xfrm>
          <a:prstGeom prst="rect">
            <a:avLst/>
          </a:prstGeom>
        </p:spPr>
        <p:txBody>
          <a:bodyPr vert="horz" lIns="91440" tIns="45720" rIns="91440" bIns="45720" rtlCol="0" anchor="ctr">
            <a:noAutofit/>
          </a:bodyPr>
          <a:lstStyle>
            <a:lvl1pPr algn="ctr">
              <a:defRPr sz="2800">
                <a:latin typeface="黑体" panose="02010600030101010101" pitchFamily="2" charset="-122"/>
                <a:ea typeface="黑体" panose="02010600030101010101" pitchFamily="2" charset="-122"/>
              </a:defRPr>
            </a:lvl1pPr>
          </a:lstStyle>
          <a:p>
            <a:r>
              <a:rPr lang="zh-CN" altLang="en-US"/>
              <a:t>单击此处编辑母版标题样式</a:t>
            </a:r>
            <a:endParaRPr lang="zh-CN" altLang="en-US" dirty="0"/>
          </a:p>
        </p:txBody>
      </p:sp>
      <p:cxnSp>
        <p:nvCxnSpPr>
          <p:cNvPr id="14" name="直接连接符 13"/>
          <p:cNvCxnSpPr/>
          <p:nvPr userDrawn="1"/>
        </p:nvCxnSpPr>
        <p:spPr>
          <a:xfrm>
            <a:off x="3131840" y="1628800"/>
            <a:ext cx="0" cy="4824536"/>
          </a:xfrm>
          <a:prstGeom prst="line">
            <a:avLst/>
          </a:prstGeom>
          <a:ln w="28575">
            <a:solidFill>
              <a:srgbClr val="00B0F0"/>
            </a:solidFill>
            <a:prstDash val="sysDot"/>
          </a:ln>
        </p:spPr>
        <p:style>
          <a:lnRef idx="1">
            <a:schemeClr val="accent1"/>
          </a:lnRef>
          <a:fillRef idx="0">
            <a:schemeClr val="accent1"/>
          </a:fillRef>
          <a:effectRef idx="0">
            <a:schemeClr val="accent1"/>
          </a:effectRef>
          <a:fontRef idx="minor">
            <a:schemeClr val="tx1"/>
          </a:fontRef>
        </p:style>
      </p:cxnSp>
      <p:sp>
        <p:nvSpPr>
          <p:cNvPr id="15" name="内容占位符 2"/>
          <p:cNvSpPr>
            <a:spLocks noGrp="1"/>
          </p:cNvSpPr>
          <p:nvPr userDrawn="1">
            <p:ph sz="half" idx="1"/>
          </p:nvPr>
        </p:nvSpPr>
        <p:spPr>
          <a:xfrm>
            <a:off x="3419872" y="1628801"/>
            <a:ext cx="5211004" cy="4824536"/>
          </a:xfrm>
          <a:prstGeom prst="rect">
            <a:avLst/>
          </a:prstGeom>
        </p:spPr>
        <p:txBody>
          <a:bodyPr>
            <a:normAutofit/>
          </a:bodyPr>
          <a:lstStyle>
            <a:lvl1pPr marL="0" indent="0">
              <a:lnSpc>
                <a:spcPct val="150000"/>
              </a:lnSpc>
              <a:buFontTx/>
              <a:buNone/>
              <a:defRPr sz="1800"/>
            </a:lvl1pPr>
            <a:lvl2pPr marL="457200" indent="0">
              <a:lnSpc>
                <a:spcPct val="150000"/>
              </a:lnSpc>
              <a:buFontTx/>
              <a:buNone/>
              <a:defRPr sz="1800"/>
            </a:lvl2pPr>
            <a:lvl3pPr marL="914400" indent="0">
              <a:lnSpc>
                <a:spcPct val="150000"/>
              </a:lnSpc>
              <a:buFontTx/>
              <a:buNone/>
              <a:defRPr sz="1800"/>
            </a:lvl3pPr>
            <a:lvl4pPr marL="1371600" indent="0">
              <a:lnSpc>
                <a:spcPct val="150000"/>
              </a:lnSpc>
              <a:buFontTx/>
              <a:buNone/>
              <a:defRPr sz="1800"/>
            </a:lvl4pPr>
            <a:lvl5pPr marL="1828800" indent="0">
              <a:lnSpc>
                <a:spcPct val="150000"/>
              </a:lnSpc>
              <a:buFontTx/>
              <a:buNone/>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zh-CN" altLang="en-US" dirty="0"/>
          </a:p>
        </p:txBody>
      </p:sp>
    </p:spTree>
    <p:extLst>
      <p:ext uri="{BB962C8B-B14F-4D97-AF65-F5344CB8AC3E}">
        <p14:creationId xmlns:p14="http://schemas.microsoft.com/office/powerpoint/2010/main" val="906864510"/>
      </p:ext>
    </p:extLst>
  </p:cSld>
  <p:clrMapOvr>
    <a:masterClrMapping/>
  </p:clrMapOvr>
  <p:transition spd="slow">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fade">
                                      <p:cBhvr>
                                        <p:cTn id="11" dur="500"/>
                                        <p:tgtEl>
                                          <p:spTgt spid="14"/>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5">
                                            <p:txEl>
                                              <p:pRg st="0" end="0"/>
                                            </p:txEl>
                                          </p:spTgt>
                                        </p:tgtEl>
                                        <p:attrNameLst>
                                          <p:attrName>style.visibility</p:attrName>
                                        </p:attrNameLst>
                                      </p:cBhvr>
                                      <p:to>
                                        <p:strVal val="visible"/>
                                      </p:to>
                                    </p:set>
                                    <p:animEffect transition="in" filter="fade">
                                      <p:cBhvr>
                                        <p:cTn id="15" dur="250"/>
                                        <p:tgtEl>
                                          <p:spTgt spid="15">
                                            <p:txEl>
                                              <p:pRg st="0" end="0"/>
                                            </p:txEl>
                                          </p:spTgt>
                                        </p:tgtEl>
                                      </p:cBhvr>
                                    </p:animEffect>
                                  </p:childTnLst>
                                </p:cTn>
                              </p:par>
                            </p:childTnLst>
                          </p:cTn>
                        </p:par>
                        <p:par>
                          <p:cTn id="16" fill="hold">
                            <p:stCondLst>
                              <p:cond delay="1250"/>
                            </p:stCondLst>
                            <p:childTnLst>
                              <p:par>
                                <p:cTn id="17" presetID="10" presetClass="entr" presetSubtype="0" fill="hold" grpId="0" nodeType="afterEffect">
                                  <p:stCondLst>
                                    <p:cond delay="0"/>
                                  </p:stCondLst>
                                  <p:childTnLst>
                                    <p:set>
                                      <p:cBhvr>
                                        <p:cTn id="18" dur="1" fill="hold">
                                          <p:stCondLst>
                                            <p:cond delay="0"/>
                                          </p:stCondLst>
                                        </p:cTn>
                                        <p:tgtEl>
                                          <p:spTgt spid="15">
                                            <p:txEl>
                                              <p:pRg st="1" end="1"/>
                                            </p:txEl>
                                          </p:spTgt>
                                        </p:tgtEl>
                                        <p:attrNameLst>
                                          <p:attrName>style.visibility</p:attrName>
                                        </p:attrNameLst>
                                      </p:cBhvr>
                                      <p:to>
                                        <p:strVal val="visible"/>
                                      </p:to>
                                    </p:set>
                                    <p:animEffect transition="in" filter="fade">
                                      <p:cBhvr>
                                        <p:cTn id="19" dur="250"/>
                                        <p:tgtEl>
                                          <p:spTgt spid="15">
                                            <p:txEl>
                                              <p:pRg st="1" end="1"/>
                                            </p:txEl>
                                          </p:spTgt>
                                        </p:tgtEl>
                                      </p:cBhvr>
                                    </p:animEffect>
                                  </p:childTnLst>
                                </p:cTn>
                              </p:par>
                            </p:childTnLst>
                          </p:cTn>
                        </p:par>
                        <p:par>
                          <p:cTn id="20" fill="hold">
                            <p:stCondLst>
                              <p:cond delay="1500"/>
                            </p:stCondLst>
                            <p:childTnLst>
                              <p:par>
                                <p:cTn id="21" presetID="10" presetClass="entr" presetSubtype="0" fill="hold" grpId="0" nodeType="afterEffect">
                                  <p:stCondLst>
                                    <p:cond delay="0"/>
                                  </p:stCondLst>
                                  <p:childTnLst>
                                    <p:set>
                                      <p:cBhvr>
                                        <p:cTn id="22" dur="1" fill="hold">
                                          <p:stCondLst>
                                            <p:cond delay="0"/>
                                          </p:stCondLst>
                                        </p:cTn>
                                        <p:tgtEl>
                                          <p:spTgt spid="15">
                                            <p:txEl>
                                              <p:pRg st="2" end="2"/>
                                            </p:txEl>
                                          </p:spTgt>
                                        </p:tgtEl>
                                        <p:attrNameLst>
                                          <p:attrName>style.visibility</p:attrName>
                                        </p:attrNameLst>
                                      </p:cBhvr>
                                      <p:to>
                                        <p:strVal val="visible"/>
                                      </p:to>
                                    </p:set>
                                    <p:animEffect transition="in" filter="fade">
                                      <p:cBhvr>
                                        <p:cTn id="23" dur="250"/>
                                        <p:tgtEl>
                                          <p:spTgt spid="15">
                                            <p:txEl>
                                              <p:pRg st="2" end="2"/>
                                            </p:txEl>
                                          </p:spTgt>
                                        </p:tgtEl>
                                      </p:cBhvr>
                                    </p:animEffect>
                                  </p:childTnLst>
                                </p:cTn>
                              </p:par>
                            </p:childTnLst>
                          </p:cTn>
                        </p:par>
                        <p:par>
                          <p:cTn id="24" fill="hold">
                            <p:stCondLst>
                              <p:cond delay="1750"/>
                            </p:stCondLst>
                            <p:childTnLst>
                              <p:par>
                                <p:cTn id="25" presetID="10" presetClass="entr" presetSubtype="0" fill="hold" grpId="0" nodeType="afterEffect">
                                  <p:stCondLst>
                                    <p:cond delay="0"/>
                                  </p:stCondLst>
                                  <p:childTnLst>
                                    <p:set>
                                      <p:cBhvr>
                                        <p:cTn id="26" dur="1" fill="hold">
                                          <p:stCondLst>
                                            <p:cond delay="0"/>
                                          </p:stCondLst>
                                        </p:cTn>
                                        <p:tgtEl>
                                          <p:spTgt spid="15">
                                            <p:txEl>
                                              <p:pRg st="3" end="3"/>
                                            </p:txEl>
                                          </p:spTgt>
                                        </p:tgtEl>
                                        <p:attrNameLst>
                                          <p:attrName>style.visibility</p:attrName>
                                        </p:attrNameLst>
                                      </p:cBhvr>
                                      <p:to>
                                        <p:strVal val="visible"/>
                                      </p:to>
                                    </p:set>
                                    <p:animEffect transition="in" filter="fade">
                                      <p:cBhvr>
                                        <p:cTn id="27" dur="250"/>
                                        <p:tgtEl>
                                          <p:spTgt spid="15">
                                            <p:txEl>
                                              <p:pRg st="3" end="3"/>
                                            </p:txEl>
                                          </p:spTgt>
                                        </p:tgtEl>
                                      </p:cBhvr>
                                    </p:animEffect>
                                  </p:childTnLst>
                                </p:cTn>
                              </p:par>
                            </p:childTnLst>
                          </p:cTn>
                        </p:par>
                        <p:par>
                          <p:cTn id="28" fill="hold">
                            <p:stCondLst>
                              <p:cond delay="2000"/>
                            </p:stCondLst>
                            <p:childTnLst>
                              <p:par>
                                <p:cTn id="29" presetID="10" presetClass="entr" presetSubtype="0" fill="hold" grpId="0" nodeType="afterEffect">
                                  <p:stCondLst>
                                    <p:cond delay="0"/>
                                  </p:stCondLst>
                                  <p:childTnLst>
                                    <p:set>
                                      <p:cBhvr>
                                        <p:cTn id="30" dur="1" fill="hold">
                                          <p:stCondLst>
                                            <p:cond delay="0"/>
                                          </p:stCondLst>
                                        </p:cTn>
                                        <p:tgtEl>
                                          <p:spTgt spid="15">
                                            <p:txEl>
                                              <p:pRg st="4" end="4"/>
                                            </p:txEl>
                                          </p:spTgt>
                                        </p:tgtEl>
                                        <p:attrNameLst>
                                          <p:attrName>style.visibility</p:attrName>
                                        </p:attrNameLst>
                                      </p:cBhvr>
                                      <p:to>
                                        <p:strVal val="visible"/>
                                      </p:to>
                                    </p:set>
                                    <p:animEffect transition="in" filter="fade">
                                      <p:cBhvr>
                                        <p:cTn id="31" dur="250"/>
                                        <p:tgtEl>
                                          <p:spTgt spid="1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5" grpId="0" build="p">
        <p:tmplLst>
          <p:tmpl lvl="1">
            <p:tnLst>
              <p:par>
                <p:cTn presetID="10" presetClass="entr" presetSubtype="0" fill="hold" nodeType="afterEffect">
                  <p:stCondLst>
                    <p:cond delay="0"/>
                  </p:stCondLst>
                  <p:childTnLst>
                    <p:set>
                      <p:cBhvr>
                        <p:cTn dur="1" fill="hold">
                          <p:stCondLst>
                            <p:cond delay="0"/>
                          </p:stCondLst>
                        </p:cTn>
                        <p:tgtEl>
                          <p:spTgt spid="15"/>
                        </p:tgtEl>
                        <p:attrNameLst>
                          <p:attrName>style.visibility</p:attrName>
                        </p:attrNameLst>
                      </p:cBhvr>
                      <p:to>
                        <p:strVal val="visible"/>
                      </p:to>
                    </p:set>
                    <p:animEffect transition="in" filter="fade">
                      <p:cBhvr>
                        <p:cTn dur="250"/>
                        <p:tgtEl>
                          <p:spTgt spid="15"/>
                        </p:tgtEl>
                      </p:cBhvr>
                    </p:animEffect>
                  </p:childTnLst>
                </p:cTn>
              </p:par>
            </p:tnLst>
          </p:tmpl>
          <p:tmpl lvl="2">
            <p:tnLst>
              <p:par>
                <p:cTn presetID="10" presetClass="entr" presetSubtype="0" fill="hold" nodeType="afterEffect">
                  <p:stCondLst>
                    <p:cond delay="0"/>
                  </p:stCondLst>
                  <p:childTnLst>
                    <p:set>
                      <p:cBhvr>
                        <p:cTn dur="1" fill="hold">
                          <p:stCondLst>
                            <p:cond delay="0"/>
                          </p:stCondLst>
                        </p:cTn>
                        <p:tgtEl>
                          <p:spTgt spid="15"/>
                        </p:tgtEl>
                        <p:attrNameLst>
                          <p:attrName>style.visibility</p:attrName>
                        </p:attrNameLst>
                      </p:cBhvr>
                      <p:to>
                        <p:strVal val="visible"/>
                      </p:to>
                    </p:set>
                    <p:animEffect transition="in" filter="fade">
                      <p:cBhvr>
                        <p:cTn dur="250"/>
                        <p:tgtEl>
                          <p:spTgt spid="15"/>
                        </p:tgtEl>
                      </p:cBhvr>
                    </p:animEffect>
                  </p:childTnLst>
                </p:cTn>
              </p:par>
            </p:tnLst>
          </p:tmpl>
          <p:tmpl lvl="3">
            <p:tnLst>
              <p:par>
                <p:cTn presetID="10" presetClass="entr" presetSubtype="0" fill="hold" nodeType="afterEffect">
                  <p:stCondLst>
                    <p:cond delay="0"/>
                  </p:stCondLst>
                  <p:childTnLst>
                    <p:set>
                      <p:cBhvr>
                        <p:cTn dur="1" fill="hold">
                          <p:stCondLst>
                            <p:cond delay="0"/>
                          </p:stCondLst>
                        </p:cTn>
                        <p:tgtEl>
                          <p:spTgt spid="15"/>
                        </p:tgtEl>
                        <p:attrNameLst>
                          <p:attrName>style.visibility</p:attrName>
                        </p:attrNameLst>
                      </p:cBhvr>
                      <p:to>
                        <p:strVal val="visible"/>
                      </p:to>
                    </p:set>
                    <p:animEffect transition="in" filter="fade">
                      <p:cBhvr>
                        <p:cTn dur="250"/>
                        <p:tgtEl>
                          <p:spTgt spid="15"/>
                        </p:tgtEl>
                      </p:cBhvr>
                    </p:animEffect>
                  </p:childTnLst>
                </p:cTn>
              </p:par>
            </p:tnLst>
          </p:tmpl>
          <p:tmpl lvl="4">
            <p:tnLst>
              <p:par>
                <p:cTn presetID="10" presetClass="entr" presetSubtype="0" fill="hold" nodeType="afterEffect">
                  <p:stCondLst>
                    <p:cond delay="0"/>
                  </p:stCondLst>
                  <p:childTnLst>
                    <p:set>
                      <p:cBhvr>
                        <p:cTn dur="1" fill="hold">
                          <p:stCondLst>
                            <p:cond delay="0"/>
                          </p:stCondLst>
                        </p:cTn>
                        <p:tgtEl>
                          <p:spTgt spid="15"/>
                        </p:tgtEl>
                        <p:attrNameLst>
                          <p:attrName>style.visibility</p:attrName>
                        </p:attrNameLst>
                      </p:cBhvr>
                      <p:to>
                        <p:strVal val="visible"/>
                      </p:to>
                    </p:set>
                    <p:animEffect transition="in" filter="fade">
                      <p:cBhvr>
                        <p:cTn dur="250"/>
                        <p:tgtEl>
                          <p:spTgt spid="15"/>
                        </p:tgtEl>
                      </p:cBhvr>
                    </p:animEffect>
                  </p:childTnLst>
                </p:cTn>
              </p:par>
            </p:tnLst>
          </p:tmpl>
          <p:tmpl lvl="5">
            <p:tnLst>
              <p:par>
                <p:cTn presetID="10" presetClass="entr" presetSubtype="0" fill="hold" nodeType="afterEffect">
                  <p:stCondLst>
                    <p:cond delay="0"/>
                  </p:stCondLst>
                  <p:childTnLst>
                    <p:set>
                      <p:cBhvr>
                        <p:cTn dur="1" fill="hold">
                          <p:stCondLst>
                            <p:cond delay="0"/>
                          </p:stCondLst>
                        </p:cTn>
                        <p:tgtEl>
                          <p:spTgt spid="15"/>
                        </p:tgtEl>
                        <p:attrNameLst>
                          <p:attrName>style.visibility</p:attrName>
                        </p:attrNameLst>
                      </p:cBhvr>
                      <p:to>
                        <p:strVal val="visible"/>
                      </p:to>
                    </p:set>
                    <p:animEffect transition="in" filter="fade">
                      <p:cBhvr>
                        <p:cTn dur="250"/>
                        <p:tgtEl>
                          <p:spTgt spid="15"/>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itleOnly" preserve="1">
  <p:cSld name="1_仅标题">
    <p:bg>
      <p:bgPr>
        <a:solidFill>
          <a:srgbClr val="F7F7F7"/>
        </a:solidFill>
        <a:effectLst/>
      </p:bgPr>
    </p:bg>
    <p:spTree>
      <p:nvGrpSpPr>
        <p:cNvPr id="1" name=""/>
        <p:cNvGrpSpPr/>
        <p:nvPr/>
      </p:nvGrpSpPr>
      <p:grpSpPr>
        <a:xfrm>
          <a:off x="0" y="0"/>
          <a:ext cx="0" cy="0"/>
          <a:chOff x="0" y="0"/>
          <a:chExt cx="0" cy="0"/>
        </a:xfrm>
      </p:grpSpPr>
      <p:sp>
        <p:nvSpPr>
          <p:cNvPr id="7" name="圆角矩形 6"/>
          <p:cNvSpPr/>
          <p:nvPr userDrawn="1"/>
        </p:nvSpPr>
        <p:spPr>
          <a:xfrm>
            <a:off x="971600" y="2708920"/>
            <a:ext cx="7338738" cy="1008112"/>
          </a:xfrm>
          <a:prstGeom prst="roundRect">
            <a:avLst/>
          </a:prstGeom>
          <a:solidFill>
            <a:srgbClr val="017D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p:nvPr>
        </p:nvSpPr>
        <p:spPr>
          <a:xfrm>
            <a:off x="1475656" y="2708920"/>
            <a:ext cx="6696744" cy="1008112"/>
          </a:xfrm>
          <a:prstGeom prst="rect">
            <a:avLst/>
          </a:prstGeom>
        </p:spPr>
        <p:txBody>
          <a:bodyPr anchor="ctr"/>
          <a:lstStyle>
            <a:lvl1pPr algn="l">
              <a:defRPr sz="2800">
                <a:solidFill>
                  <a:schemeClr val="bg1"/>
                </a:solidFill>
                <a:latin typeface="黑体" panose="02010600030101010101" pitchFamily="2" charset="-122"/>
                <a:ea typeface="黑体" panose="02010600030101010101" pitchFamily="2" charset="-122"/>
              </a:defRPr>
            </a:lvl1pPr>
          </a:lstStyle>
          <a:p>
            <a:r>
              <a:rPr lang="zh-CN" altLang="en-US"/>
              <a:t>单击此处编辑母版标题样式</a:t>
            </a:r>
            <a:endParaRPr lang="zh-CN" altLang="en-US" dirty="0"/>
          </a:p>
        </p:txBody>
      </p:sp>
      <p:pic>
        <p:nvPicPr>
          <p:cNvPr id="8" name="图片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241723" y="3140968"/>
            <a:ext cx="161925" cy="161925"/>
          </a:xfrm>
          <a:prstGeom prst="rect">
            <a:avLst/>
          </a:prstGeom>
        </p:spPr>
      </p:pic>
    </p:spTree>
    <p:extLst>
      <p:ext uri="{BB962C8B-B14F-4D97-AF65-F5344CB8AC3E}">
        <p14:creationId xmlns:p14="http://schemas.microsoft.com/office/powerpoint/2010/main" val="56260779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4434145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3" name="同侧圆角矩形 2"/>
          <p:cNvSpPr/>
          <p:nvPr userDrawn="1"/>
        </p:nvSpPr>
        <p:spPr>
          <a:xfrm>
            <a:off x="4564207" y="358080"/>
            <a:ext cx="1250217" cy="318612"/>
          </a:xfrm>
          <a:prstGeom prst="round2SameRect">
            <a:avLst/>
          </a:prstGeom>
          <a:gradFill flip="none" rotWithShape="1">
            <a:gsLst>
              <a:gs pos="0">
                <a:schemeClr val="accent4">
                  <a:lumMod val="60000"/>
                  <a:lumOff val="40000"/>
                  <a:shade val="30000"/>
                  <a:satMod val="115000"/>
                </a:schemeClr>
              </a:gs>
              <a:gs pos="50000">
                <a:schemeClr val="accent4">
                  <a:lumMod val="60000"/>
                  <a:lumOff val="40000"/>
                  <a:shade val="67500"/>
                  <a:satMod val="115000"/>
                </a:schemeClr>
              </a:gs>
              <a:gs pos="100000">
                <a:schemeClr val="accent4">
                  <a:lumMod val="60000"/>
                  <a:lumOff val="40000"/>
                  <a:shade val="100000"/>
                  <a:satMod val="11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latin typeface="微软雅黑" panose="020B0503020204020204" pitchFamily="34" charset="-122"/>
                <a:ea typeface="微软雅黑" panose="020B0503020204020204" pitchFamily="34" charset="-122"/>
              </a:rPr>
              <a:t>考试目标锁定</a:t>
            </a:r>
          </a:p>
        </p:txBody>
      </p:sp>
    </p:spTree>
    <p:extLst>
      <p:ext uri="{BB962C8B-B14F-4D97-AF65-F5344CB8AC3E}">
        <p14:creationId xmlns:p14="http://schemas.microsoft.com/office/powerpoint/2010/main" val="414783443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
        <p:nvSpPr>
          <p:cNvPr id="2" name="同侧圆角矩形 1"/>
          <p:cNvSpPr/>
          <p:nvPr userDrawn="1"/>
        </p:nvSpPr>
        <p:spPr>
          <a:xfrm>
            <a:off x="5886639" y="358080"/>
            <a:ext cx="1250217" cy="318612"/>
          </a:xfrm>
          <a:prstGeom prst="round2SameRect">
            <a:avLst/>
          </a:prstGeom>
          <a:gradFill flip="none" rotWithShape="1">
            <a:gsLst>
              <a:gs pos="0">
                <a:schemeClr val="accent4">
                  <a:lumMod val="60000"/>
                  <a:lumOff val="40000"/>
                  <a:shade val="30000"/>
                  <a:satMod val="115000"/>
                </a:schemeClr>
              </a:gs>
              <a:gs pos="50000">
                <a:schemeClr val="accent4">
                  <a:lumMod val="60000"/>
                  <a:lumOff val="40000"/>
                  <a:shade val="67500"/>
                  <a:satMod val="115000"/>
                </a:schemeClr>
              </a:gs>
              <a:gs pos="100000">
                <a:schemeClr val="accent4">
                  <a:lumMod val="60000"/>
                  <a:lumOff val="40000"/>
                  <a:shade val="100000"/>
                  <a:satMod val="11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latin typeface="微软雅黑" panose="020B0503020204020204" pitchFamily="34" charset="-122"/>
                <a:ea typeface="微软雅黑" panose="020B0503020204020204" pitchFamily="34" charset="-122"/>
              </a:rPr>
              <a:t>规律方法探究</a:t>
            </a:r>
          </a:p>
        </p:txBody>
      </p:sp>
    </p:spTree>
    <p:extLst>
      <p:ext uri="{BB962C8B-B14F-4D97-AF65-F5344CB8AC3E}">
        <p14:creationId xmlns:p14="http://schemas.microsoft.com/office/powerpoint/2010/main" val="2518180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10244996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457200" y="6356350"/>
            <a:ext cx="2133600" cy="365125"/>
          </a:xfrm>
          <a:prstGeom prst="rect">
            <a:avLst/>
          </a:prstGeom>
        </p:spPr>
        <p:txBody>
          <a:bodyPr/>
          <a:lstStyle/>
          <a:p>
            <a:fld id="{96BBF117-8A62-484E-B1A1-19B301F9787F}" type="datetimeFigureOut">
              <a:rPr lang="zh-CN" altLang="en-US" smtClean="0"/>
              <a:t>2020/2/5</a:t>
            </a:fld>
            <a:endParaRPr lang="zh-CN" altLang="en-US"/>
          </a:p>
        </p:txBody>
      </p:sp>
      <p:sp>
        <p:nvSpPr>
          <p:cNvPr id="3" name="页脚占位符 2"/>
          <p:cNvSpPr>
            <a:spLocks noGrp="1"/>
          </p:cNvSpPr>
          <p:nvPr>
            <p:ph type="ftr" sz="quarter" idx="11"/>
          </p:nvPr>
        </p:nvSpPr>
        <p:spPr>
          <a:xfrm>
            <a:off x="3124200" y="6356350"/>
            <a:ext cx="28956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6553200" y="6356350"/>
            <a:ext cx="2133600" cy="365125"/>
          </a:xfrm>
          <a:prstGeom prst="rect">
            <a:avLst/>
          </a:prstGeom>
        </p:spPr>
        <p:txBody>
          <a:bodyPr/>
          <a:lstStyle/>
          <a:p>
            <a:fld id="{C2D1088F-7570-48BA-BC40-D11F25FB6C22}" type="slidenum">
              <a:rPr lang="zh-CN" altLang="en-US" smtClean="0"/>
              <a:t>‹#›</a:t>
            </a:fld>
            <a:endParaRPr lang="zh-CN" altLang="en-US"/>
          </a:p>
        </p:txBody>
      </p:sp>
    </p:spTree>
    <p:extLst>
      <p:ext uri="{BB962C8B-B14F-4D97-AF65-F5344CB8AC3E}">
        <p14:creationId xmlns:p14="http://schemas.microsoft.com/office/powerpoint/2010/main" val="149186656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48205343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slide" Target="../slides/slide4.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 Target="../slides/slide2.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hyperlink" Target="http://www.zhyh.org/" TargetMode="Externa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矩形 4"/>
          <p:cNvSpPr/>
          <p:nvPr/>
        </p:nvSpPr>
        <p:spPr>
          <a:xfrm>
            <a:off x="0" y="288356"/>
            <a:ext cx="9144000" cy="391264"/>
          </a:xfrm>
          <a:prstGeom prst="rect">
            <a:avLst/>
          </a:prstGeom>
          <a:solidFill>
            <a:srgbClr val="017D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0" y="6746488"/>
            <a:ext cx="9144000" cy="138896"/>
          </a:xfrm>
          <a:prstGeom prst="rect">
            <a:avLst/>
          </a:prstGeom>
          <a:solidFill>
            <a:srgbClr val="017D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hlinkClick r:id="rId14" tooltip="点击访问志鸿优化网"/>
          </p:cNvPr>
          <p:cNvSpPr/>
          <p:nvPr/>
        </p:nvSpPr>
        <p:spPr>
          <a:xfrm>
            <a:off x="7380312" y="476672"/>
            <a:ext cx="1296144" cy="288032"/>
          </a:xfrm>
          <a:prstGeom prst="rect">
            <a:avLst/>
          </a:prstGeom>
          <a:solidFill>
            <a:srgbClr val="4F81BD">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8379280" y="6567025"/>
            <a:ext cx="504056" cy="304159"/>
          </a:xfrm>
          <a:prstGeom prst="rect">
            <a:avLst/>
          </a:prstGeom>
          <a:solidFill>
            <a:srgbClr val="017D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fld id="{C2D1088F-7570-48BA-BC40-D11F25FB6C22}" type="slidenum">
              <a:rPr lang="zh-CN" altLang="en-US" sz="1400" b="0" smtClean="0">
                <a:solidFill>
                  <a:schemeClr val="bg1"/>
                </a:solidFill>
              </a:rPr>
              <a:pPr marL="0" marR="0" indent="0" algn="ctr" defTabSz="914400" rtl="0" eaLnBrk="1" fontAlgn="auto" latinLnBrk="0" hangingPunct="1">
                <a:lnSpc>
                  <a:spcPct val="100000"/>
                </a:lnSpc>
                <a:spcBef>
                  <a:spcPts val="0"/>
                </a:spcBef>
                <a:spcAft>
                  <a:spcPts val="0"/>
                </a:spcAft>
                <a:buClrTx/>
                <a:buSzTx/>
                <a:buFontTx/>
                <a:buNone/>
                <a:tabLst/>
                <a:defRPr/>
              </a:pPr>
              <a:t>‹#›</a:t>
            </a:fld>
            <a:endParaRPr lang="zh-CN" altLang="en-US" sz="1400" b="0" dirty="0">
              <a:solidFill>
                <a:schemeClr val="bg1"/>
              </a:solidFill>
            </a:endParaRPr>
          </a:p>
        </p:txBody>
      </p:sp>
      <p:sp>
        <p:nvSpPr>
          <p:cNvPr id="12" name="同侧圆角矩形 11">
            <a:hlinkClick r:id="rId15" action="ppaction://hlinksldjump"/>
          </p:cNvPr>
          <p:cNvSpPr/>
          <p:nvPr/>
        </p:nvSpPr>
        <p:spPr>
          <a:xfrm>
            <a:off x="4563590" y="373440"/>
            <a:ext cx="1250217" cy="306180"/>
          </a:xfrm>
          <a:prstGeom prst="round2SameRect">
            <a:avLst/>
          </a:prstGeom>
          <a:gradFill flip="none" rotWithShape="1">
            <a:gsLst>
              <a:gs pos="0">
                <a:srgbClr val="00B0F0">
                  <a:shade val="30000"/>
                  <a:satMod val="115000"/>
                </a:srgbClr>
              </a:gs>
              <a:gs pos="50000">
                <a:srgbClr val="017DC7"/>
              </a:gs>
              <a:gs pos="100000">
                <a:srgbClr val="00B0F0">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latin typeface="微软雅黑" panose="020B0503020204020204" pitchFamily="34" charset="-122"/>
                <a:ea typeface="微软雅黑" panose="020B0503020204020204" pitchFamily="34" charset="-122"/>
              </a:rPr>
              <a:t>考试目标锁定</a:t>
            </a:r>
          </a:p>
        </p:txBody>
      </p:sp>
      <p:sp>
        <p:nvSpPr>
          <p:cNvPr id="13" name="同侧圆角矩形 12">
            <a:hlinkClick r:id="rId16" action="ppaction://hlinksldjump"/>
          </p:cNvPr>
          <p:cNvSpPr/>
          <p:nvPr/>
        </p:nvSpPr>
        <p:spPr>
          <a:xfrm>
            <a:off x="5886902" y="373440"/>
            <a:ext cx="1250217" cy="306180"/>
          </a:xfrm>
          <a:prstGeom prst="round2SameRect">
            <a:avLst/>
          </a:prstGeom>
          <a:gradFill flip="none" rotWithShape="1">
            <a:gsLst>
              <a:gs pos="0">
                <a:srgbClr val="00B0F0">
                  <a:shade val="30000"/>
                  <a:satMod val="115000"/>
                </a:srgbClr>
              </a:gs>
              <a:gs pos="50000">
                <a:srgbClr val="017DC7"/>
              </a:gs>
              <a:gs pos="100000">
                <a:srgbClr val="00B0F0">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latin typeface="微软雅黑" panose="020B0503020204020204" pitchFamily="34" charset="-122"/>
                <a:ea typeface="微软雅黑" panose="020B0503020204020204" pitchFamily="34" charset="-122"/>
              </a:rPr>
              <a:t>规律方法探究</a:t>
            </a:r>
          </a:p>
        </p:txBody>
      </p:sp>
    </p:spTree>
    <p:extLst>
      <p:ext uri="{BB962C8B-B14F-4D97-AF65-F5344CB8AC3E}">
        <p14:creationId xmlns:p14="http://schemas.microsoft.com/office/powerpoint/2010/main" val="117549809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8" Type="http://schemas.openxmlformats.org/officeDocument/2006/relationships/package" Target="../embeddings/Microsoft_Word_Document6.docx"/><Relationship Id="rId3" Type="http://schemas.openxmlformats.org/officeDocument/2006/relationships/slide" Target="slide2.xml"/><Relationship Id="rId7" Type="http://schemas.openxmlformats.org/officeDocument/2006/relationships/image" Target="../media/image10.emf"/><Relationship Id="rId2" Type="http://schemas.openxmlformats.org/officeDocument/2006/relationships/slideLayout" Target="../slideLayouts/slideLayout4.xml"/><Relationship Id="rId1" Type="http://schemas.openxmlformats.org/officeDocument/2006/relationships/vmlDrawing" Target="../drawings/vmlDrawing6.vml"/><Relationship Id="rId6" Type="http://schemas.openxmlformats.org/officeDocument/2006/relationships/package" Target="../embeddings/Microsoft_Word_Document5.docx"/><Relationship Id="rId5" Type="http://schemas.openxmlformats.org/officeDocument/2006/relationships/image" Target="../media/image12.jpeg"/><Relationship Id="rId4" Type="http://schemas.openxmlformats.org/officeDocument/2006/relationships/slide" Target="slide8.xml"/><Relationship Id="rId9" Type="http://schemas.openxmlformats.org/officeDocument/2006/relationships/image" Target="../media/image11.emf"/></Relationships>
</file>

<file path=ppt/slides/_rels/slide11.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11.xml"/><Relationship Id="rId1" Type="http://schemas.openxmlformats.org/officeDocument/2006/relationships/slideLayout" Target="../slideLayouts/slideLayout5.xml"/><Relationship Id="rId5" Type="http://schemas.openxmlformats.org/officeDocument/2006/relationships/slide" Target="slide20.xml"/><Relationship Id="rId4" Type="http://schemas.openxmlformats.org/officeDocument/2006/relationships/slide" Target="slide18.xml"/></Relationships>
</file>

<file path=ppt/slides/_rels/slide12.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11.xml"/><Relationship Id="rId1" Type="http://schemas.openxmlformats.org/officeDocument/2006/relationships/slideLayout" Target="../slideLayouts/slideLayout5.xml"/><Relationship Id="rId6" Type="http://schemas.openxmlformats.org/officeDocument/2006/relationships/image" Target="../media/image13.png"/><Relationship Id="rId5" Type="http://schemas.openxmlformats.org/officeDocument/2006/relationships/slide" Target="slide20.xml"/><Relationship Id="rId4" Type="http://schemas.openxmlformats.org/officeDocument/2006/relationships/slide" Target="slide18.xml"/></Relationships>
</file>

<file path=ppt/slides/_rels/slide13.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11.xml"/><Relationship Id="rId1" Type="http://schemas.openxmlformats.org/officeDocument/2006/relationships/slideLayout" Target="../slideLayouts/slideLayout5.xml"/><Relationship Id="rId6" Type="http://schemas.openxmlformats.org/officeDocument/2006/relationships/image" Target="../media/image14.jpeg"/><Relationship Id="rId5" Type="http://schemas.openxmlformats.org/officeDocument/2006/relationships/slide" Target="slide20.xml"/><Relationship Id="rId4" Type="http://schemas.openxmlformats.org/officeDocument/2006/relationships/slide" Target="slide18.xml"/></Relationships>
</file>

<file path=ppt/slides/_rels/slide14.xml.rels><?xml version="1.0" encoding="UTF-8" standalone="yes"?>
<Relationships xmlns="http://schemas.openxmlformats.org/package/2006/relationships"><Relationship Id="rId8" Type="http://schemas.openxmlformats.org/officeDocument/2006/relationships/image" Target="../media/image15.emf"/><Relationship Id="rId3" Type="http://schemas.openxmlformats.org/officeDocument/2006/relationships/slide" Target="slide11.xml"/><Relationship Id="rId7" Type="http://schemas.openxmlformats.org/officeDocument/2006/relationships/package" Target="../embeddings/Microsoft_Word_Document7.docx"/><Relationship Id="rId2" Type="http://schemas.openxmlformats.org/officeDocument/2006/relationships/slideLayout" Target="../slideLayouts/slideLayout5.xml"/><Relationship Id="rId1" Type="http://schemas.openxmlformats.org/officeDocument/2006/relationships/vmlDrawing" Target="../drawings/vmlDrawing7.vml"/><Relationship Id="rId6" Type="http://schemas.openxmlformats.org/officeDocument/2006/relationships/slide" Target="slide20.xml"/><Relationship Id="rId5" Type="http://schemas.openxmlformats.org/officeDocument/2006/relationships/slide" Target="slide18.xml"/><Relationship Id="rId4" Type="http://schemas.openxmlformats.org/officeDocument/2006/relationships/slide" Target="slide13.xml"/></Relationships>
</file>

<file path=ppt/slides/_rels/slide15.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11.xml"/><Relationship Id="rId1" Type="http://schemas.openxmlformats.org/officeDocument/2006/relationships/slideLayout" Target="../slideLayouts/slideLayout5.xml"/><Relationship Id="rId6" Type="http://schemas.openxmlformats.org/officeDocument/2006/relationships/image" Target="../media/image16.png"/><Relationship Id="rId5" Type="http://schemas.openxmlformats.org/officeDocument/2006/relationships/slide" Target="slide20.xml"/><Relationship Id="rId4" Type="http://schemas.openxmlformats.org/officeDocument/2006/relationships/slide" Target="slide18.xml"/></Relationships>
</file>

<file path=ppt/slides/_rels/slide16.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11.xml"/><Relationship Id="rId1" Type="http://schemas.openxmlformats.org/officeDocument/2006/relationships/slideLayout" Target="../slideLayouts/slideLayout5.xml"/><Relationship Id="rId5" Type="http://schemas.openxmlformats.org/officeDocument/2006/relationships/slide" Target="slide20.xml"/><Relationship Id="rId4" Type="http://schemas.openxmlformats.org/officeDocument/2006/relationships/slide" Target="slide18.xml"/></Relationships>
</file>

<file path=ppt/slides/_rels/slide17.xml.rels><?xml version="1.0" encoding="UTF-8" standalone="yes"?>
<Relationships xmlns="http://schemas.openxmlformats.org/package/2006/relationships"><Relationship Id="rId8" Type="http://schemas.openxmlformats.org/officeDocument/2006/relationships/package" Target="../embeddings/Microsoft_Word_Document8.docx"/><Relationship Id="rId3" Type="http://schemas.openxmlformats.org/officeDocument/2006/relationships/slide" Target="slide11.xml"/><Relationship Id="rId7" Type="http://schemas.openxmlformats.org/officeDocument/2006/relationships/image" Target="../media/image18.jpeg"/><Relationship Id="rId2" Type="http://schemas.openxmlformats.org/officeDocument/2006/relationships/slideLayout" Target="../slideLayouts/slideLayout5.xml"/><Relationship Id="rId1" Type="http://schemas.openxmlformats.org/officeDocument/2006/relationships/vmlDrawing" Target="../drawings/vmlDrawing8.vml"/><Relationship Id="rId6" Type="http://schemas.openxmlformats.org/officeDocument/2006/relationships/slide" Target="slide20.xml"/><Relationship Id="rId5" Type="http://schemas.openxmlformats.org/officeDocument/2006/relationships/slide" Target="slide18.xml"/><Relationship Id="rId4" Type="http://schemas.openxmlformats.org/officeDocument/2006/relationships/slide" Target="slide13.xml"/><Relationship Id="rId9" Type="http://schemas.openxmlformats.org/officeDocument/2006/relationships/image" Target="../media/image17.emf"/></Relationships>
</file>

<file path=ppt/slides/_rels/slide18.xml.rels><?xml version="1.0" encoding="UTF-8" standalone="yes"?>
<Relationships xmlns="http://schemas.openxmlformats.org/package/2006/relationships"><Relationship Id="rId8" Type="http://schemas.openxmlformats.org/officeDocument/2006/relationships/image" Target="../media/image19.emf"/><Relationship Id="rId3" Type="http://schemas.openxmlformats.org/officeDocument/2006/relationships/slide" Target="slide11.xml"/><Relationship Id="rId7" Type="http://schemas.openxmlformats.org/officeDocument/2006/relationships/package" Target="../embeddings/Microsoft_Word_Document9.docx"/><Relationship Id="rId2" Type="http://schemas.openxmlformats.org/officeDocument/2006/relationships/slideLayout" Target="../slideLayouts/slideLayout5.xml"/><Relationship Id="rId1" Type="http://schemas.openxmlformats.org/officeDocument/2006/relationships/vmlDrawing" Target="../drawings/vmlDrawing9.vml"/><Relationship Id="rId6" Type="http://schemas.openxmlformats.org/officeDocument/2006/relationships/slide" Target="slide20.xml"/><Relationship Id="rId5" Type="http://schemas.openxmlformats.org/officeDocument/2006/relationships/slide" Target="slide18.xml"/><Relationship Id="rId10" Type="http://schemas.openxmlformats.org/officeDocument/2006/relationships/image" Target="../media/image20.emf"/><Relationship Id="rId4" Type="http://schemas.openxmlformats.org/officeDocument/2006/relationships/slide" Target="slide13.xml"/><Relationship Id="rId9" Type="http://schemas.openxmlformats.org/officeDocument/2006/relationships/package" Target="../embeddings/Microsoft_Word_Document10.docx"/></Relationships>
</file>

<file path=ppt/slides/_rels/slide19.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11.xml"/><Relationship Id="rId1" Type="http://schemas.openxmlformats.org/officeDocument/2006/relationships/slideLayout" Target="../slideLayouts/slideLayout5.xml"/><Relationship Id="rId6" Type="http://schemas.openxmlformats.org/officeDocument/2006/relationships/image" Target="../media/image21.png"/><Relationship Id="rId5" Type="http://schemas.openxmlformats.org/officeDocument/2006/relationships/slide" Target="slide20.xml"/><Relationship Id="rId4" Type="http://schemas.openxmlformats.org/officeDocument/2006/relationships/slide" Target="slide18.xml"/></Relationships>
</file>

<file path=ppt/slides/_rels/slide2.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4.xml"/><Relationship Id="rId1" Type="http://schemas.openxmlformats.org/officeDocument/2006/relationships/vmlDrawing" Target="../drawings/vmlDrawing1.vml"/><Relationship Id="rId6" Type="http://schemas.openxmlformats.org/officeDocument/2006/relationships/image" Target="../media/image4.emf"/><Relationship Id="rId5" Type="http://schemas.openxmlformats.org/officeDocument/2006/relationships/package" Target="../embeddings/Microsoft_Word_Document.docx"/><Relationship Id="rId4" Type="http://schemas.openxmlformats.org/officeDocument/2006/relationships/slide" Target="slide8.xml"/></Relationships>
</file>

<file path=ppt/slides/_rels/slide20.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11.xml"/><Relationship Id="rId1" Type="http://schemas.openxmlformats.org/officeDocument/2006/relationships/slideLayout" Target="../slideLayouts/slideLayout5.xml"/><Relationship Id="rId5" Type="http://schemas.openxmlformats.org/officeDocument/2006/relationships/slide" Target="slide20.xml"/><Relationship Id="rId4" Type="http://schemas.openxmlformats.org/officeDocument/2006/relationships/slide" Target="slide18.xml"/></Relationships>
</file>

<file path=ppt/slides/_rels/slide21.xml.rels><?xml version="1.0" encoding="UTF-8" standalone="yes"?>
<Relationships xmlns="http://schemas.openxmlformats.org/package/2006/relationships"><Relationship Id="rId8" Type="http://schemas.openxmlformats.org/officeDocument/2006/relationships/image" Target="../media/image22.emf"/><Relationship Id="rId3" Type="http://schemas.openxmlformats.org/officeDocument/2006/relationships/slide" Target="slide11.xml"/><Relationship Id="rId7" Type="http://schemas.openxmlformats.org/officeDocument/2006/relationships/package" Target="../embeddings/Microsoft_Word_Document11.docx"/><Relationship Id="rId2" Type="http://schemas.openxmlformats.org/officeDocument/2006/relationships/slideLayout" Target="../slideLayouts/slideLayout5.xml"/><Relationship Id="rId1" Type="http://schemas.openxmlformats.org/officeDocument/2006/relationships/vmlDrawing" Target="../drawings/vmlDrawing10.vml"/><Relationship Id="rId6" Type="http://schemas.openxmlformats.org/officeDocument/2006/relationships/slide" Target="slide20.xml"/><Relationship Id="rId5" Type="http://schemas.openxmlformats.org/officeDocument/2006/relationships/slide" Target="slide18.xml"/><Relationship Id="rId4" Type="http://schemas.openxmlformats.org/officeDocument/2006/relationships/slide" Target="slide13.xml"/></Relationships>
</file>

<file path=ppt/slides/_rels/slide22.xml.rels><?xml version="1.0" encoding="UTF-8" standalone="yes"?>
<Relationships xmlns="http://schemas.openxmlformats.org/package/2006/relationships"><Relationship Id="rId8" Type="http://schemas.openxmlformats.org/officeDocument/2006/relationships/image" Target="../media/image23.emf"/><Relationship Id="rId3" Type="http://schemas.openxmlformats.org/officeDocument/2006/relationships/slide" Target="slide11.xml"/><Relationship Id="rId7" Type="http://schemas.openxmlformats.org/officeDocument/2006/relationships/package" Target="../embeddings/Microsoft_Word_Document12.docx"/><Relationship Id="rId2" Type="http://schemas.openxmlformats.org/officeDocument/2006/relationships/slideLayout" Target="../slideLayouts/slideLayout5.xml"/><Relationship Id="rId1" Type="http://schemas.openxmlformats.org/officeDocument/2006/relationships/vmlDrawing" Target="../drawings/vmlDrawing11.vml"/><Relationship Id="rId6" Type="http://schemas.openxmlformats.org/officeDocument/2006/relationships/slide" Target="slide20.xml"/><Relationship Id="rId5" Type="http://schemas.openxmlformats.org/officeDocument/2006/relationships/slide" Target="slide18.xml"/><Relationship Id="rId4" Type="http://schemas.openxmlformats.org/officeDocument/2006/relationships/slide" Target="slide13.xml"/></Relationships>
</file>

<file path=ppt/slides/_rels/slide23.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11.xml"/><Relationship Id="rId1" Type="http://schemas.openxmlformats.org/officeDocument/2006/relationships/slideLayout" Target="../slideLayouts/slideLayout5.xml"/><Relationship Id="rId6" Type="http://schemas.openxmlformats.org/officeDocument/2006/relationships/image" Target="../media/image24.png"/><Relationship Id="rId5" Type="http://schemas.openxmlformats.org/officeDocument/2006/relationships/slide" Target="slide20.xml"/><Relationship Id="rId4" Type="http://schemas.openxmlformats.org/officeDocument/2006/relationships/slide" Target="slide18.xml"/></Relationships>
</file>

<file path=ppt/slides/_rels/slide3.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2.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4.xml"/><Relationship Id="rId1" Type="http://schemas.openxmlformats.org/officeDocument/2006/relationships/vmlDrawing" Target="../drawings/vmlDrawing2.vml"/><Relationship Id="rId6" Type="http://schemas.openxmlformats.org/officeDocument/2006/relationships/image" Target="../media/image5.emf"/><Relationship Id="rId5" Type="http://schemas.openxmlformats.org/officeDocument/2006/relationships/package" Target="../embeddings/Microsoft_Word_Document1.docx"/><Relationship Id="rId4" Type="http://schemas.openxmlformats.org/officeDocument/2006/relationships/slide" Target="slide8.xml"/></Relationships>
</file>

<file path=ppt/slides/_rels/slide5.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4.xml"/><Relationship Id="rId1" Type="http://schemas.openxmlformats.org/officeDocument/2006/relationships/vmlDrawing" Target="../drawings/vmlDrawing3.vml"/><Relationship Id="rId6" Type="http://schemas.openxmlformats.org/officeDocument/2006/relationships/image" Target="../media/image6.emf"/><Relationship Id="rId5" Type="http://schemas.openxmlformats.org/officeDocument/2006/relationships/package" Target="../embeddings/Microsoft_Word_Document2.docx"/><Relationship Id="rId4" Type="http://schemas.openxmlformats.org/officeDocument/2006/relationships/slide" Target="slide8.xml"/></Relationships>
</file>

<file path=ppt/slides/_rels/slide6.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4.xml"/><Relationship Id="rId1" Type="http://schemas.openxmlformats.org/officeDocument/2006/relationships/vmlDrawing" Target="../drawings/vmlDrawing4.vml"/><Relationship Id="rId6" Type="http://schemas.openxmlformats.org/officeDocument/2006/relationships/image" Target="../media/image7.emf"/><Relationship Id="rId5" Type="http://schemas.openxmlformats.org/officeDocument/2006/relationships/package" Target="../embeddings/Microsoft_Word_Document3.docx"/><Relationship Id="rId4" Type="http://schemas.openxmlformats.org/officeDocument/2006/relationships/slide" Target="slide8.xml"/></Relationships>
</file>

<file path=ppt/slides/_rels/slide7.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2.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2.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slide" Target="slide2.xml"/><Relationship Id="rId7" Type="http://schemas.openxmlformats.org/officeDocument/2006/relationships/image" Target="../media/image8.emf"/><Relationship Id="rId2" Type="http://schemas.openxmlformats.org/officeDocument/2006/relationships/slideLayout" Target="../slideLayouts/slideLayout4.xml"/><Relationship Id="rId1" Type="http://schemas.openxmlformats.org/officeDocument/2006/relationships/vmlDrawing" Target="../drawings/vmlDrawing5.vml"/><Relationship Id="rId6" Type="http://schemas.openxmlformats.org/officeDocument/2006/relationships/package" Target="../embeddings/Microsoft_Word_Document4.docx"/><Relationship Id="rId5" Type="http://schemas.openxmlformats.org/officeDocument/2006/relationships/image" Target="../media/image9.jpeg"/><Relationship Id="rId4" Type="http://schemas.openxmlformats.org/officeDocument/2006/relationships/slide" Target="slide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zh-CN" dirty="0"/>
              <a:t>第</a:t>
            </a:r>
            <a:r>
              <a:rPr lang="en-US" altLang="zh-CN" b="1" dirty="0"/>
              <a:t>30</a:t>
            </a:r>
            <a:r>
              <a:rPr lang="zh-CN" altLang="zh-CN" dirty="0"/>
              <a:t>课时　概率</a:t>
            </a:r>
          </a:p>
        </p:txBody>
      </p:sp>
    </p:spTree>
    <p:extLst>
      <p:ext uri="{BB962C8B-B14F-4D97-AF65-F5344CB8AC3E}">
        <p14:creationId xmlns:p14="http://schemas.microsoft.com/office/powerpoint/2010/main" val="297528738"/>
      </p:ext>
    </p:extLst>
  </p:cSld>
  <p:clrMapOvr>
    <a:masterClrMapping/>
  </p:clrMapOvr>
  <p:transition spd="slow">
    <p:checke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圆角矩形 4">
            <a:hlinkClick r:id="rId3" action="ppaction://hlinksldjump"/>
          </p:cNvPr>
          <p:cNvSpPr/>
          <p:nvPr/>
        </p:nvSpPr>
        <p:spPr>
          <a:xfrm>
            <a:off x="251520" y="712749"/>
            <a:ext cx="104570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65000"/>
                  </a:schemeClr>
                </a:solidFill>
                <a:latin typeface="黑体" panose="02010600030101010101" pitchFamily="2" charset="-122"/>
                <a:ea typeface="黑体" panose="02010600030101010101" pitchFamily="2" charset="-122"/>
              </a:rPr>
              <a:t>考点梳理</a:t>
            </a:r>
          </a:p>
        </p:txBody>
      </p:sp>
      <p:sp>
        <p:nvSpPr>
          <p:cNvPr id="6" name="圆角矩形 5">
            <a:hlinkClick r:id="rId4" action="ppaction://hlinksldjump"/>
          </p:cNvPr>
          <p:cNvSpPr/>
          <p:nvPr/>
        </p:nvSpPr>
        <p:spPr>
          <a:xfrm>
            <a:off x="1348847" y="712749"/>
            <a:ext cx="104570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自主测试</a:t>
            </a:r>
          </a:p>
        </p:txBody>
      </p:sp>
      <p:sp>
        <p:nvSpPr>
          <p:cNvPr id="2" name="矩形 1"/>
          <p:cNvSpPr>
            <a:spLocks noChangeAspect="1"/>
          </p:cNvSpPr>
          <p:nvPr/>
        </p:nvSpPr>
        <p:spPr>
          <a:xfrm>
            <a:off x="508000" y="980728"/>
            <a:ext cx="8128000" cy="866006"/>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一副普通扑克牌中有</a:t>
            </a:r>
            <a:r>
              <a:rPr lang="en-US" altLang="zh-CN" sz="2200" dirty="0">
                <a:solidFill>
                  <a:srgbClr val="000000"/>
                </a:solidFill>
                <a:latin typeface="Times New Roman" panose="02020603050405020304" pitchFamily="18" charset="0"/>
                <a:cs typeface="Times New Roman" panose="02020603050405020304" pitchFamily="18" charset="0"/>
              </a:rPr>
              <a:t>13</a:t>
            </a:r>
            <a:r>
              <a:rPr lang="zh-CN" altLang="zh-CN" sz="2200" dirty="0">
                <a:solidFill>
                  <a:srgbClr val="000000"/>
                </a:solidFill>
                <a:latin typeface="Times New Roman" panose="02020603050405020304" pitchFamily="18" charset="0"/>
                <a:cs typeface="Times New Roman" panose="02020603050405020304" pitchFamily="18" charset="0"/>
              </a:rPr>
              <a:t>张黑桃牌</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将它们洗匀后正面向下放在桌子上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从中任意抽取一张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则抽出的牌点数小于</a:t>
            </a:r>
            <a:r>
              <a:rPr lang="en-US" altLang="zh-CN" sz="2200" dirty="0">
                <a:solidFill>
                  <a:srgbClr val="000000"/>
                </a:solidFill>
                <a:latin typeface="Times New Roman" panose="02020603050405020304" pitchFamily="18" charset="0"/>
                <a:cs typeface="Times New Roman" panose="02020603050405020304" pitchFamily="18" charset="0"/>
              </a:rPr>
              <a:t>9</a:t>
            </a:r>
            <a:r>
              <a:rPr lang="zh-CN" altLang="zh-CN" sz="2200" dirty="0">
                <a:solidFill>
                  <a:srgbClr val="000000"/>
                </a:solidFill>
                <a:latin typeface="Times New Roman" panose="02020603050405020304" pitchFamily="18" charset="0"/>
                <a:cs typeface="Times New Roman" panose="02020603050405020304" pitchFamily="18" charset="0"/>
              </a:rPr>
              <a:t>的概率为</a:t>
            </a:r>
            <a:r>
              <a:rPr lang="zh-CN"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pic>
        <p:nvPicPr>
          <p:cNvPr id="10" name="16R43.eps" descr="id:2147496913;FounderCES"/>
          <p:cNvPicPr/>
          <p:nvPr/>
        </p:nvPicPr>
        <p:blipFill>
          <a:blip r:embed="rId5"/>
          <a:stretch>
            <a:fillRect/>
          </a:stretch>
        </p:blipFill>
        <p:spPr>
          <a:xfrm>
            <a:off x="2195736" y="1844824"/>
            <a:ext cx="4320480" cy="2269230"/>
          </a:xfrm>
          <a:prstGeom prst="rect">
            <a:avLst/>
          </a:prstGeom>
        </p:spPr>
      </p:pic>
      <p:graphicFrame>
        <p:nvGraphicFramePr>
          <p:cNvPr id="7" name="对象 6"/>
          <p:cNvGraphicFramePr>
            <a:graphicFrameLocks noChangeAspect="1"/>
          </p:cNvGraphicFramePr>
          <p:nvPr>
            <p:extLst>
              <p:ext uri="{D42A27DB-BD31-4B8C-83A1-F6EECF244321}">
                <p14:modId xmlns:p14="http://schemas.microsoft.com/office/powerpoint/2010/main" val="765098495"/>
              </p:ext>
            </p:extLst>
          </p:nvPr>
        </p:nvGraphicFramePr>
        <p:xfrm>
          <a:off x="599444" y="4036594"/>
          <a:ext cx="8128000" cy="504427"/>
        </p:xfrm>
        <a:graphic>
          <a:graphicData uri="http://schemas.openxmlformats.org/presentationml/2006/ole">
            <mc:AlternateContent xmlns:mc="http://schemas.openxmlformats.org/markup-compatibility/2006">
              <mc:Choice xmlns:v="urn:schemas-microsoft-com:vml" Requires="v">
                <p:oleObj spid="_x0000_s14338" name="文档" r:id="rId6" imgW="3837724" imgH="238700" progId="Word.Document.12">
                  <p:embed/>
                </p:oleObj>
              </mc:Choice>
              <mc:Fallback>
                <p:oleObj name="文档" r:id="rId6" imgW="3837724" imgH="238700" progId="Word.Document.12">
                  <p:embed/>
                  <p:pic>
                    <p:nvPicPr>
                      <p:cNvPr id="7" name="对象 6"/>
                      <p:cNvPicPr/>
                      <p:nvPr/>
                    </p:nvPicPr>
                    <p:blipFill>
                      <a:blip r:embed="rId7"/>
                      <a:stretch>
                        <a:fillRect/>
                      </a:stretch>
                    </p:blipFill>
                    <p:spPr>
                      <a:xfrm>
                        <a:off x="599444" y="4036594"/>
                        <a:ext cx="8128000" cy="504427"/>
                      </a:xfrm>
                      <a:prstGeom prst="rect">
                        <a:avLst/>
                      </a:prstGeom>
                    </p:spPr>
                  </p:pic>
                </p:oleObj>
              </mc:Fallback>
            </mc:AlternateContent>
          </a:graphicData>
        </a:graphic>
      </p:graphicFrame>
      <p:sp>
        <p:nvSpPr>
          <p:cNvPr id="4" name="矩形 3"/>
          <p:cNvSpPr>
            <a:spLocks noChangeAspect="1"/>
          </p:cNvSpPr>
          <p:nvPr/>
        </p:nvSpPr>
        <p:spPr>
          <a:xfrm>
            <a:off x="508000" y="4581128"/>
            <a:ext cx="8128000" cy="2123658"/>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在一个不透明的袋子中装有</a:t>
            </a:r>
            <a:r>
              <a:rPr lang="en-US" altLang="zh-CN" sz="2200"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Times New Roman" panose="02020603050405020304" pitchFamily="18" charset="0"/>
                <a:cs typeface="Times New Roman" panose="02020603050405020304" pitchFamily="18" charset="0"/>
              </a:rPr>
              <a:t>个红球和</a:t>
            </a:r>
            <a:r>
              <a:rPr lang="en-US" altLang="zh-CN" sz="2200" dirty="0">
                <a:solidFill>
                  <a:srgbClr val="000000"/>
                </a:solidFill>
                <a:latin typeface="Times New Roman" panose="02020603050405020304" pitchFamily="18" charset="0"/>
                <a:cs typeface="Times New Roman" panose="02020603050405020304" pitchFamily="18" charset="0"/>
              </a:rPr>
              <a:t>16</a:t>
            </a:r>
            <a:r>
              <a:rPr lang="zh-CN" altLang="zh-CN" sz="2200" dirty="0">
                <a:solidFill>
                  <a:srgbClr val="000000"/>
                </a:solidFill>
                <a:latin typeface="Times New Roman" panose="02020603050405020304" pitchFamily="18" charset="0"/>
                <a:cs typeface="Times New Roman" panose="02020603050405020304" pitchFamily="18" charset="0"/>
              </a:rPr>
              <a:t>个白球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它们只有颜色上的区别</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现从袋中取走若干个白球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并放入相同数量的红球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搅拌均匀后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要使从袋中任意摸出一个球是红球的概率是</a:t>
            </a: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则取走的白球为</a:t>
            </a:r>
            <a:r>
              <a:rPr lang="zh-CN"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个</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7</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9" name="对象 8"/>
          <p:cNvGraphicFramePr>
            <a:graphicFrameLocks noChangeAspect="1"/>
          </p:cNvGraphicFramePr>
          <p:nvPr>
            <p:extLst>
              <p:ext uri="{D42A27DB-BD31-4B8C-83A1-F6EECF244321}">
                <p14:modId xmlns:p14="http://schemas.microsoft.com/office/powerpoint/2010/main" val="2955653329"/>
              </p:ext>
            </p:extLst>
          </p:nvPr>
        </p:nvGraphicFramePr>
        <p:xfrm>
          <a:off x="3872940" y="5326490"/>
          <a:ext cx="6106686" cy="505311"/>
        </p:xfrm>
        <a:graphic>
          <a:graphicData uri="http://schemas.openxmlformats.org/presentationml/2006/ole">
            <mc:AlternateContent xmlns:mc="http://schemas.openxmlformats.org/markup-compatibility/2006">
              <mc:Choice xmlns:v="urn:schemas-microsoft-com:vml" Requires="v">
                <p:oleObj spid="_x0000_s14339" name="文档" r:id="rId8" imgW="3837724" imgH="317666" progId="Word.Document.12">
                  <p:embed/>
                </p:oleObj>
              </mc:Choice>
              <mc:Fallback>
                <p:oleObj name="文档" r:id="rId8" imgW="3837724" imgH="317666" progId="Word.Document.12">
                  <p:embed/>
                  <p:pic>
                    <p:nvPicPr>
                      <p:cNvPr id="9" name="对象 8"/>
                      <p:cNvPicPr/>
                      <p:nvPr/>
                    </p:nvPicPr>
                    <p:blipFill>
                      <a:blip r:embed="rId9"/>
                      <a:stretch>
                        <a:fillRect/>
                      </a:stretch>
                    </p:blipFill>
                    <p:spPr>
                      <a:xfrm>
                        <a:off x="3872940" y="5326490"/>
                        <a:ext cx="6106686" cy="505311"/>
                      </a:xfrm>
                      <a:prstGeom prst="rect">
                        <a:avLst/>
                      </a:prstGeom>
                    </p:spPr>
                  </p:pic>
                </p:oleObj>
              </mc:Fallback>
            </mc:AlternateContent>
          </a:graphicData>
        </a:graphic>
      </p:graphicFrame>
    </p:spTree>
    <p:extLst>
      <p:ext uri="{BB962C8B-B14F-4D97-AF65-F5344CB8AC3E}">
        <p14:creationId xmlns:p14="http://schemas.microsoft.com/office/powerpoint/2010/main" val="1548116389"/>
      </p:ext>
    </p:extLst>
  </p:cSld>
  <p:clrMapOvr>
    <a:masterClrMapping/>
  </p:clrMapOvr>
  <mc:AlternateContent xmlns:mc="http://schemas.openxmlformats.org/markup-compatibility/2006" xmlns:p14="http://schemas.microsoft.com/office/powerpoint/2010/main">
    <mc:Choice Requires="p14">
      <p:transition spd="slow" p14:dur="1600">
        <p:split/>
      </p:transition>
    </mc:Choice>
    <mc:Fallback xmlns="">
      <p:transition spd="slow">
        <p:spli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wipe(down)">
                                      <p:cBhvr>
                                        <p:cTn id="12"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251520" y="712749"/>
            <a:ext cx="86409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命题点</a:t>
            </a:r>
            <a:r>
              <a:rPr lang="en-US" altLang="zh-CN" sz="1400" dirty="0">
                <a:solidFill>
                  <a:schemeClr val="bg1"/>
                </a:solidFill>
                <a:latin typeface="黑体" panose="02010600030101010101" pitchFamily="2" charset="-122"/>
                <a:ea typeface="黑体" panose="02010600030101010101" pitchFamily="2" charset="-122"/>
              </a:rPr>
              <a:t>1</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5" name="圆角矩形 4">
            <a:hlinkClick r:id="rId3" action="ppaction://hlinksldjump"/>
          </p:cNvPr>
          <p:cNvSpPr/>
          <p:nvPr/>
        </p:nvSpPr>
        <p:spPr>
          <a:xfrm>
            <a:off x="1204831" y="712749"/>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65000"/>
                  </a:schemeClr>
                </a:solidFill>
                <a:latin typeface="黑体" panose="02010600030101010101" pitchFamily="2" charset="-122"/>
                <a:ea typeface="黑体" panose="02010600030101010101" pitchFamily="2" charset="-122"/>
              </a:rPr>
              <a:t>命题点</a:t>
            </a:r>
            <a:r>
              <a:rPr lang="en-US" altLang="zh-CN" sz="1400" dirty="0">
                <a:solidFill>
                  <a:schemeClr val="bg1">
                    <a:lumMod val="65000"/>
                  </a:schemeClr>
                </a:solidFill>
                <a:latin typeface="黑体" panose="02010600030101010101" pitchFamily="2" charset="-122"/>
                <a:ea typeface="黑体" panose="02010600030101010101" pitchFamily="2" charset="-122"/>
              </a:rPr>
              <a:t>2</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6" name="圆角矩形 5">
            <a:hlinkClick r:id="rId4" action="ppaction://hlinksldjump"/>
          </p:cNvPr>
          <p:cNvSpPr/>
          <p:nvPr/>
        </p:nvSpPr>
        <p:spPr>
          <a:xfrm>
            <a:off x="2158142" y="712749"/>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65000"/>
                  </a:schemeClr>
                </a:solidFill>
                <a:latin typeface="黑体" panose="02010600030101010101" pitchFamily="2" charset="-122"/>
                <a:ea typeface="黑体" panose="02010600030101010101" pitchFamily="2" charset="-122"/>
              </a:rPr>
              <a:t>命题点</a:t>
            </a:r>
            <a:r>
              <a:rPr lang="en-US" altLang="zh-CN" sz="1400" dirty="0">
                <a:solidFill>
                  <a:schemeClr val="bg1">
                    <a:lumMod val="65000"/>
                  </a:schemeClr>
                </a:solidFill>
                <a:latin typeface="黑体" panose="02010600030101010101" pitchFamily="2" charset="-122"/>
                <a:ea typeface="黑体" panose="02010600030101010101" pitchFamily="2" charset="-122"/>
              </a:rPr>
              <a:t>3</a:t>
            </a:r>
          </a:p>
        </p:txBody>
      </p:sp>
      <p:sp>
        <p:nvSpPr>
          <p:cNvPr id="8" name="圆角矩形 7">
            <a:hlinkClick r:id="rId5" action="ppaction://hlinksldjump"/>
          </p:cNvPr>
          <p:cNvSpPr/>
          <p:nvPr/>
        </p:nvSpPr>
        <p:spPr>
          <a:xfrm>
            <a:off x="3111453" y="712749"/>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65000"/>
                  </a:schemeClr>
                </a:solidFill>
                <a:latin typeface="黑体" panose="02010600030101010101" pitchFamily="2" charset="-122"/>
                <a:ea typeface="黑体" panose="02010600030101010101" pitchFamily="2" charset="-122"/>
              </a:rPr>
              <a:t>命题点</a:t>
            </a:r>
            <a:r>
              <a:rPr lang="en-US" altLang="zh-CN" sz="1400" dirty="0">
                <a:solidFill>
                  <a:schemeClr val="bg1">
                    <a:lumMod val="65000"/>
                  </a:schemeClr>
                </a:solidFill>
                <a:latin typeface="黑体" panose="02010600030101010101" pitchFamily="2" charset="-122"/>
                <a:ea typeface="黑体" panose="02010600030101010101" pitchFamily="2" charset="-122"/>
              </a:rPr>
              <a:t>4</a:t>
            </a:r>
          </a:p>
        </p:txBody>
      </p:sp>
      <p:sp>
        <p:nvSpPr>
          <p:cNvPr id="3" name="矩形 2"/>
          <p:cNvSpPr>
            <a:spLocks noChangeAspect="1"/>
          </p:cNvSpPr>
          <p:nvPr/>
        </p:nvSpPr>
        <p:spPr>
          <a:xfrm>
            <a:off x="508000" y="1077579"/>
            <a:ext cx="8128000" cy="5334922"/>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命题点</a:t>
            </a:r>
            <a:r>
              <a:rPr lang="en-US" altLang="zh-CN" sz="2200" b="1" dirty="0">
                <a:solidFill>
                  <a:srgbClr val="000000"/>
                </a:solidFill>
                <a:latin typeface="Times New Roman" panose="02020603050405020304" pitchFamily="18" charset="0"/>
                <a:cs typeface="Times New Roman" panose="02020603050405020304" pitchFamily="18" charset="0"/>
              </a:rPr>
              <a:t>1</a:t>
            </a:r>
            <a:r>
              <a:rPr lang="zh-CN" altLang="zh-CN" sz="2200" i="1"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事件的分类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下列事件</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i="1"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在足球赛中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弱队战胜强队</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i="1"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抛掷</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枚质地均匀的硬币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硬币落地时正面朝上</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i="1"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任取两个正整数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其和大于</a:t>
            </a:r>
            <a:r>
              <a:rPr lang="en-US" altLang="zh-CN" sz="2200" dirty="0">
                <a:solidFill>
                  <a:srgbClr val="000000"/>
                </a:solidFill>
                <a:latin typeface="Times New Roman" panose="02020603050405020304" pitchFamily="18" charset="0"/>
                <a:cs typeface="Times New Roman" panose="02020603050405020304" pitchFamily="18" charset="0"/>
              </a:rPr>
              <a:t>1;</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i="1"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长为</a:t>
            </a:r>
            <a:r>
              <a:rPr lang="en-US" altLang="zh-CN" sz="2200" dirty="0">
                <a:solidFill>
                  <a:srgbClr val="000000"/>
                </a:solidFill>
                <a:latin typeface="Times New Roman" panose="02020603050405020304" pitchFamily="18" charset="0"/>
                <a:cs typeface="Times New Roman" panose="02020603050405020304" pitchFamily="18" charset="0"/>
              </a:rPr>
              <a:t>3 cm,5 cm,9 cm</a:t>
            </a:r>
            <a:r>
              <a:rPr lang="zh-CN" altLang="zh-CN" sz="2200" dirty="0">
                <a:solidFill>
                  <a:srgbClr val="000000"/>
                </a:solidFill>
                <a:latin typeface="Times New Roman" panose="02020603050405020304" pitchFamily="18" charset="0"/>
                <a:cs typeface="Times New Roman" panose="02020603050405020304" pitchFamily="18" charset="0"/>
              </a:rPr>
              <a:t>的三条线段能围成一个三角形</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其中确定事件有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A.1</a:t>
            </a:r>
            <a:r>
              <a:rPr lang="zh-CN" altLang="zh-CN" sz="2200" dirty="0">
                <a:solidFill>
                  <a:srgbClr val="000000"/>
                </a:solidFill>
                <a:latin typeface="Times New Roman" panose="02020603050405020304" pitchFamily="18" charset="0"/>
                <a:cs typeface="Times New Roman" panose="02020603050405020304" pitchFamily="18" charset="0"/>
              </a:rPr>
              <a:t>个</a:t>
            </a:r>
            <a:r>
              <a:rPr lang="en-US" altLang="zh-CN" sz="2200" dirty="0">
                <a:solidFill>
                  <a:srgbClr val="000000"/>
                </a:solidFill>
                <a:latin typeface="Times New Roman" panose="02020603050405020304" pitchFamily="18" charset="0"/>
                <a:cs typeface="Times New Roman" panose="02020603050405020304" pitchFamily="18" charset="0"/>
              </a:rPr>
              <a:t>	B.2</a:t>
            </a:r>
            <a:r>
              <a:rPr lang="zh-CN" altLang="zh-CN" sz="2200" dirty="0">
                <a:solidFill>
                  <a:srgbClr val="000000"/>
                </a:solidFill>
                <a:latin typeface="Times New Roman" panose="02020603050405020304" pitchFamily="18" charset="0"/>
                <a:cs typeface="Times New Roman" panose="02020603050405020304" pitchFamily="18" charset="0"/>
              </a:rPr>
              <a:t>个</a:t>
            </a:r>
            <a:r>
              <a:rPr lang="en-US" altLang="zh-CN" sz="2200" dirty="0">
                <a:solidFill>
                  <a:srgbClr val="000000"/>
                </a:solidFill>
                <a:latin typeface="Times New Roman" panose="02020603050405020304" pitchFamily="18" charset="0"/>
                <a:cs typeface="Times New Roman" panose="02020603050405020304" pitchFamily="18" charset="0"/>
              </a:rPr>
              <a:t>	C.3</a:t>
            </a:r>
            <a:r>
              <a:rPr lang="zh-CN" altLang="zh-CN" sz="2200" dirty="0">
                <a:solidFill>
                  <a:srgbClr val="000000"/>
                </a:solidFill>
                <a:latin typeface="Times New Roman" panose="02020603050405020304" pitchFamily="18" charset="0"/>
                <a:cs typeface="Times New Roman" panose="02020603050405020304" pitchFamily="18" charset="0"/>
              </a:rPr>
              <a:t>个</a:t>
            </a:r>
            <a:r>
              <a:rPr lang="en-US" altLang="zh-CN" sz="2200" dirty="0">
                <a:solidFill>
                  <a:srgbClr val="000000"/>
                </a:solidFill>
                <a:latin typeface="Times New Roman" panose="02020603050405020304" pitchFamily="18" charset="0"/>
                <a:cs typeface="Times New Roman" panose="02020603050405020304" pitchFamily="18" charset="0"/>
              </a:rPr>
              <a:t>	D.4</a:t>
            </a:r>
            <a:r>
              <a:rPr lang="zh-CN" altLang="zh-CN" sz="2200" dirty="0">
                <a:solidFill>
                  <a:srgbClr val="000000"/>
                </a:solidFill>
                <a:latin typeface="Times New Roman" panose="02020603050405020304" pitchFamily="18" charset="0"/>
                <a:cs typeface="Times New Roman" panose="02020603050405020304" pitchFamily="18" charset="0"/>
              </a:rPr>
              <a:t>个</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在足球赛中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弱队战胜强队是随机事件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抛掷</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枚硬币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硬币落地时正面朝上是随机事件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任取两个正整数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其和大于</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是必然事件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是确定事件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长为</a:t>
            </a:r>
            <a:r>
              <a:rPr lang="en-US" altLang="zh-CN" sz="2200"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cm,5</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cm,9</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cm</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的三条线段能围成一个三角形是不可能事件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是确定事件</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所以其中确定事件有</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故选</a:t>
            </a:r>
            <a:r>
              <a:rPr lang="en-US" altLang="zh-CN" sz="2200" dirty="0">
                <a:solidFill>
                  <a:srgbClr val="000000"/>
                </a:solidFill>
                <a:latin typeface="Times New Roman" panose="02020603050405020304" pitchFamily="18" charset="0"/>
                <a:cs typeface="Times New Roman" panose="02020603050405020304" pitchFamily="18" charset="0"/>
              </a:rPr>
              <a:t>B.</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B</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13727983"/>
      </p:ext>
    </p:extLst>
  </p:cSld>
  <p:clrMapOvr>
    <a:masterClrMapping/>
  </p:clrMapOvr>
  <mc:AlternateContent xmlns:mc="http://schemas.openxmlformats.org/markup-compatibility/2006" xmlns:p14="http://schemas.microsoft.com/office/powerpoint/2010/main">
    <mc:Choice Requires="p14">
      <p:transition spd="slow" p14:dur="1400">
        <p:split/>
      </p:transition>
    </mc:Choice>
    <mc:Fallback xmlns="">
      <p:transition spd="slow">
        <p:spli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8" end="8"/>
                                            </p:txEl>
                                          </p:spTgt>
                                        </p:tgtEl>
                                        <p:attrNameLst>
                                          <p:attrName>style.visibility</p:attrName>
                                        </p:attrNameLst>
                                      </p:cBhvr>
                                      <p:to>
                                        <p:strVal val="visible"/>
                                      </p:to>
                                    </p:set>
                                    <p:animEffect transition="in" filter="wipe(down)">
                                      <p:cBhvr>
                                        <p:cTn id="7" dur="500"/>
                                        <p:tgtEl>
                                          <p:spTgt spid="3">
                                            <p:txEl>
                                              <p:pRg st="8" end="8"/>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9" end="9"/>
                                            </p:txEl>
                                          </p:spTgt>
                                        </p:tgtEl>
                                        <p:attrNameLst>
                                          <p:attrName>style.visibility</p:attrName>
                                        </p:attrNameLst>
                                      </p:cBhvr>
                                      <p:to>
                                        <p:strVal val="visible"/>
                                      </p:to>
                                    </p:set>
                                    <p:animEffect transition="in" filter="wipe(down)">
                                      <p:cBhvr>
                                        <p:cTn id="12" dur="500"/>
                                        <p:tgtEl>
                                          <p:spTgt spid="3">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251520" y="712749"/>
            <a:ext cx="86409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命题点</a:t>
            </a:r>
            <a:r>
              <a:rPr lang="en-US" altLang="zh-CN" sz="1400" dirty="0">
                <a:solidFill>
                  <a:schemeClr val="bg1"/>
                </a:solidFill>
                <a:latin typeface="黑体" panose="02010600030101010101" pitchFamily="2" charset="-122"/>
                <a:ea typeface="黑体" panose="02010600030101010101" pitchFamily="2" charset="-122"/>
              </a:rPr>
              <a:t>1</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5" name="圆角矩形 4">
            <a:hlinkClick r:id="rId3" action="ppaction://hlinksldjump"/>
          </p:cNvPr>
          <p:cNvSpPr/>
          <p:nvPr/>
        </p:nvSpPr>
        <p:spPr>
          <a:xfrm>
            <a:off x="1204831" y="712749"/>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65000"/>
                  </a:schemeClr>
                </a:solidFill>
                <a:latin typeface="黑体" panose="02010600030101010101" pitchFamily="2" charset="-122"/>
                <a:ea typeface="黑体" panose="02010600030101010101" pitchFamily="2" charset="-122"/>
              </a:rPr>
              <a:t>命题点</a:t>
            </a:r>
            <a:r>
              <a:rPr lang="en-US" altLang="zh-CN" sz="1400" dirty="0">
                <a:solidFill>
                  <a:schemeClr val="bg1">
                    <a:lumMod val="65000"/>
                  </a:schemeClr>
                </a:solidFill>
                <a:latin typeface="黑体" panose="02010600030101010101" pitchFamily="2" charset="-122"/>
                <a:ea typeface="黑体" panose="02010600030101010101" pitchFamily="2" charset="-122"/>
              </a:rPr>
              <a:t>2</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6" name="圆角矩形 5">
            <a:hlinkClick r:id="rId4" action="ppaction://hlinksldjump"/>
          </p:cNvPr>
          <p:cNvSpPr/>
          <p:nvPr/>
        </p:nvSpPr>
        <p:spPr>
          <a:xfrm>
            <a:off x="2158142" y="712749"/>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65000"/>
                  </a:schemeClr>
                </a:solidFill>
                <a:latin typeface="黑体" panose="02010600030101010101" pitchFamily="2" charset="-122"/>
                <a:ea typeface="黑体" panose="02010600030101010101" pitchFamily="2" charset="-122"/>
              </a:rPr>
              <a:t>命题点</a:t>
            </a:r>
            <a:r>
              <a:rPr lang="en-US" altLang="zh-CN" sz="1400" dirty="0">
                <a:solidFill>
                  <a:schemeClr val="bg1">
                    <a:lumMod val="65000"/>
                  </a:schemeClr>
                </a:solidFill>
                <a:latin typeface="黑体" panose="02010600030101010101" pitchFamily="2" charset="-122"/>
                <a:ea typeface="黑体" panose="02010600030101010101" pitchFamily="2" charset="-122"/>
              </a:rPr>
              <a:t>3</a:t>
            </a:r>
          </a:p>
        </p:txBody>
      </p:sp>
      <p:sp>
        <p:nvSpPr>
          <p:cNvPr id="8" name="圆角矩形 7">
            <a:hlinkClick r:id="rId5" action="ppaction://hlinksldjump"/>
          </p:cNvPr>
          <p:cNvSpPr/>
          <p:nvPr/>
        </p:nvSpPr>
        <p:spPr>
          <a:xfrm>
            <a:off x="3111453" y="712749"/>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65000"/>
                  </a:schemeClr>
                </a:solidFill>
                <a:latin typeface="黑体" panose="02010600030101010101" pitchFamily="2" charset="-122"/>
                <a:ea typeface="黑体" panose="02010600030101010101" pitchFamily="2" charset="-122"/>
              </a:rPr>
              <a:t>命题点</a:t>
            </a:r>
            <a:r>
              <a:rPr lang="en-US" altLang="zh-CN" sz="1400" dirty="0">
                <a:solidFill>
                  <a:schemeClr val="bg1">
                    <a:lumMod val="65000"/>
                  </a:schemeClr>
                </a:solidFill>
                <a:latin typeface="黑体" panose="02010600030101010101" pitchFamily="2" charset="-122"/>
                <a:ea typeface="黑体" panose="02010600030101010101" pitchFamily="2" charset="-122"/>
              </a:rPr>
              <a:t>4</a:t>
            </a:r>
          </a:p>
        </p:txBody>
      </p:sp>
      <p:pic>
        <p:nvPicPr>
          <p:cNvPr id="4" name="图片 3"/>
          <p:cNvPicPr>
            <a:picLocks noChangeAspect="1"/>
          </p:cNvPicPr>
          <p:nvPr/>
        </p:nvPicPr>
        <p:blipFill>
          <a:blip r:embed="rId6"/>
          <a:stretch>
            <a:fillRect/>
          </a:stretch>
        </p:blipFill>
        <p:spPr>
          <a:xfrm>
            <a:off x="353759" y="2420888"/>
            <a:ext cx="8436483" cy="1694212"/>
          </a:xfrm>
          <a:prstGeom prst="rect">
            <a:avLst/>
          </a:prstGeom>
        </p:spPr>
      </p:pic>
    </p:spTree>
    <p:extLst>
      <p:ext uri="{BB962C8B-B14F-4D97-AF65-F5344CB8AC3E}">
        <p14:creationId xmlns:p14="http://schemas.microsoft.com/office/powerpoint/2010/main" val="1155899688"/>
      </p:ext>
    </p:extLst>
  </p:cSld>
  <p:clrMapOvr>
    <a:masterClrMapping/>
  </p:clrMapOvr>
  <mc:AlternateContent xmlns:mc="http://schemas.openxmlformats.org/markup-compatibility/2006" xmlns:p14="http://schemas.microsoft.com/office/powerpoint/2010/main">
    <mc:Choice Requires="p14">
      <p:transition spd="slow" p14:dur="1400">
        <p:blinds dir="vert"/>
      </p:transition>
    </mc:Choice>
    <mc:Fallback xmlns="">
      <p:transition spd="slow">
        <p:blinds dir="vert"/>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圆角矩形 4">
            <a:hlinkClick r:id="rId2" action="ppaction://hlinksldjump"/>
          </p:cNvPr>
          <p:cNvSpPr/>
          <p:nvPr/>
        </p:nvSpPr>
        <p:spPr>
          <a:xfrm>
            <a:off x="251520" y="712749"/>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65000"/>
                  </a:schemeClr>
                </a:solidFill>
                <a:latin typeface="黑体" panose="02010600030101010101" pitchFamily="2" charset="-122"/>
                <a:ea typeface="黑体" panose="02010600030101010101" pitchFamily="2" charset="-122"/>
              </a:rPr>
              <a:t>命题点</a:t>
            </a:r>
            <a:r>
              <a:rPr lang="en-US" altLang="zh-CN" sz="1400" dirty="0">
                <a:solidFill>
                  <a:schemeClr val="bg1">
                    <a:lumMod val="65000"/>
                  </a:schemeClr>
                </a:solidFill>
                <a:latin typeface="黑体" panose="02010600030101010101" pitchFamily="2" charset="-122"/>
                <a:ea typeface="黑体" panose="02010600030101010101" pitchFamily="2" charset="-122"/>
              </a:rPr>
              <a:t>1</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6" name="圆角矩形 5">
            <a:hlinkClick r:id="rId3" action="ppaction://hlinksldjump"/>
          </p:cNvPr>
          <p:cNvSpPr/>
          <p:nvPr/>
        </p:nvSpPr>
        <p:spPr>
          <a:xfrm>
            <a:off x="1204831" y="712749"/>
            <a:ext cx="86409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命题点</a:t>
            </a:r>
            <a:r>
              <a:rPr lang="en-US" altLang="zh-CN" sz="1400" dirty="0">
                <a:solidFill>
                  <a:schemeClr val="bg1"/>
                </a:solidFill>
                <a:latin typeface="黑体" panose="02010600030101010101" pitchFamily="2" charset="-122"/>
                <a:ea typeface="黑体" panose="02010600030101010101" pitchFamily="2" charset="-122"/>
              </a:rPr>
              <a:t>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7" name="圆角矩形 6">
            <a:hlinkClick r:id="rId4" action="ppaction://hlinksldjump"/>
          </p:cNvPr>
          <p:cNvSpPr/>
          <p:nvPr/>
        </p:nvSpPr>
        <p:spPr>
          <a:xfrm>
            <a:off x="2158142" y="712749"/>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65000"/>
                  </a:schemeClr>
                </a:solidFill>
                <a:latin typeface="黑体" panose="02010600030101010101" pitchFamily="2" charset="-122"/>
                <a:ea typeface="黑体" panose="02010600030101010101" pitchFamily="2" charset="-122"/>
              </a:rPr>
              <a:t>命题点</a:t>
            </a:r>
            <a:r>
              <a:rPr lang="en-US" altLang="zh-CN" sz="1400" dirty="0">
                <a:solidFill>
                  <a:schemeClr val="bg1">
                    <a:lumMod val="65000"/>
                  </a:schemeClr>
                </a:solidFill>
                <a:latin typeface="黑体" panose="02010600030101010101" pitchFamily="2" charset="-122"/>
                <a:ea typeface="黑体" panose="02010600030101010101" pitchFamily="2" charset="-122"/>
              </a:rPr>
              <a:t>3</a:t>
            </a:r>
          </a:p>
        </p:txBody>
      </p:sp>
      <p:sp>
        <p:nvSpPr>
          <p:cNvPr id="8" name="圆角矩形 7">
            <a:hlinkClick r:id="rId5" action="ppaction://hlinksldjump"/>
          </p:cNvPr>
          <p:cNvSpPr/>
          <p:nvPr/>
        </p:nvSpPr>
        <p:spPr>
          <a:xfrm>
            <a:off x="3111453" y="712749"/>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65000"/>
                  </a:schemeClr>
                </a:solidFill>
                <a:latin typeface="黑体" panose="02010600030101010101" pitchFamily="2" charset="-122"/>
                <a:ea typeface="黑体" panose="02010600030101010101" pitchFamily="2" charset="-122"/>
              </a:rPr>
              <a:t>命题点</a:t>
            </a:r>
            <a:r>
              <a:rPr lang="en-US" altLang="zh-CN" sz="1400" dirty="0">
                <a:solidFill>
                  <a:schemeClr val="bg1">
                    <a:lumMod val="65000"/>
                  </a:schemeClr>
                </a:solidFill>
                <a:latin typeface="黑体" panose="02010600030101010101" pitchFamily="2" charset="-122"/>
                <a:ea typeface="黑体" panose="02010600030101010101" pitchFamily="2" charset="-122"/>
              </a:rPr>
              <a:t>4</a:t>
            </a:r>
          </a:p>
        </p:txBody>
      </p:sp>
      <p:sp>
        <p:nvSpPr>
          <p:cNvPr id="2" name="矩形 1"/>
          <p:cNvSpPr>
            <a:spLocks noChangeAspect="1"/>
          </p:cNvSpPr>
          <p:nvPr/>
        </p:nvSpPr>
        <p:spPr>
          <a:xfrm>
            <a:off x="508000" y="1052736"/>
            <a:ext cx="8128000" cy="3748719"/>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命题点</a:t>
            </a:r>
            <a:r>
              <a:rPr lang="en-US" altLang="zh-CN" sz="2200" b="1" dirty="0">
                <a:solidFill>
                  <a:srgbClr val="000000"/>
                </a:solidFill>
                <a:latin typeface="Times New Roman" panose="02020603050405020304" pitchFamily="18" charset="0"/>
                <a:cs typeface="Times New Roman" panose="02020603050405020304" pitchFamily="18" charset="0"/>
              </a:rPr>
              <a:t>2</a:t>
            </a:r>
            <a:r>
              <a:rPr lang="zh-CN" altLang="zh-CN" sz="2200" i="1"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用列举法求概率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如图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有三张不透明的卡片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除正面写有不同的数字外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其他均相同</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将这三张卡片背面朝上洗匀后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第一次从中随机抽取一张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并把这张卡片标有的数字记作一次函数表达式中的</a:t>
            </a:r>
            <a:r>
              <a:rPr lang="en-US" altLang="zh-CN" sz="2200" i="1" dirty="0">
                <a:solidFill>
                  <a:srgbClr val="000000"/>
                </a:solidFill>
                <a:latin typeface="Times New Roman" panose="02020603050405020304" pitchFamily="18" charset="0"/>
                <a:cs typeface="Times New Roman" panose="02020603050405020304" pitchFamily="18" charset="0"/>
              </a:rPr>
              <a:t>k</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第二次从余下的两张卡片中再随机抽取一张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上面标有的数字记作一次函数表达式中的</a:t>
            </a:r>
            <a:r>
              <a:rPr lang="en-US" altLang="zh-CN" sz="2200" i="1" dirty="0">
                <a:solidFill>
                  <a:srgbClr val="000000"/>
                </a:solidFill>
                <a:latin typeface="Times New Roman" panose="02020603050405020304" pitchFamily="18" charset="0"/>
                <a:cs typeface="Times New Roman" panose="02020603050405020304" pitchFamily="18" charset="0"/>
              </a:rPr>
              <a:t>b.</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求</a:t>
            </a:r>
            <a:r>
              <a:rPr lang="en-US" altLang="zh-CN" sz="2200" i="1" dirty="0">
                <a:solidFill>
                  <a:srgbClr val="000000"/>
                </a:solidFill>
                <a:latin typeface="Times New Roman" panose="02020603050405020304" pitchFamily="18" charset="0"/>
                <a:cs typeface="Times New Roman" panose="02020603050405020304" pitchFamily="18" charset="0"/>
              </a:rPr>
              <a:t>k</a:t>
            </a:r>
            <a:r>
              <a:rPr lang="zh-CN" altLang="zh-CN" sz="2200" dirty="0">
                <a:solidFill>
                  <a:srgbClr val="000000"/>
                </a:solidFill>
                <a:latin typeface="Times New Roman" panose="02020603050405020304" pitchFamily="18" charset="0"/>
                <a:cs typeface="Times New Roman" panose="02020603050405020304" pitchFamily="18" charset="0"/>
              </a:rPr>
              <a:t>为负数的概率</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求一次函数</a:t>
            </a:r>
            <a:r>
              <a:rPr lang="en-US" altLang="zh-CN" sz="2200" i="1" dirty="0">
                <a:solidFill>
                  <a:srgbClr val="000000"/>
                </a:solidFill>
                <a:latin typeface="Times New Roman" panose="02020603050405020304" pitchFamily="18" charset="0"/>
                <a:cs typeface="Times New Roman" panose="02020603050405020304" pitchFamily="18" charset="0"/>
              </a:rPr>
              <a:t>y=</a:t>
            </a:r>
            <a:r>
              <a:rPr lang="en-US" altLang="zh-CN" sz="2200" i="1" dirty="0" err="1">
                <a:solidFill>
                  <a:srgbClr val="000000"/>
                </a:solidFill>
                <a:latin typeface="Times New Roman" panose="02020603050405020304" pitchFamily="18" charset="0"/>
                <a:cs typeface="Times New Roman" panose="02020603050405020304" pitchFamily="18" charset="0"/>
              </a:rPr>
              <a:t>kx+b</a:t>
            </a:r>
            <a:r>
              <a:rPr lang="zh-CN" altLang="zh-CN" sz="2200" dirty="0">
                <a:solidFill>
                  <a:srgbClr val="000000"/>
                </a:solidFill>
                <a:latin typeface="Times New Roman" panose="02020603050405020304" pitchFamily="18" charset="0"/>
                <a:cs typeface="Times New Roman" panose="02020603050405020304" pitchFamily="18" charset="0"/>
              </a:rPr>
              <a:t>的图象经过第二、第三、第四象限的概率</a:t>
            </a:r>
            <a:r>
              <a:rPr lang="en-US" altLang="zh-CN" sz="2200" i="1"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用树状图或列表法求解</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2" name="K118.eps" descr="id:2147496927;FounderCES"/>
          <p:cNvPicPr/>
          <p:nvPr/>
        </p:nvPicPr>
        <p:blipFill>
          <a:blip r:embed="rId6"/>
          <a:stretch>
            <a:fillRect/>
          </a:stretch>
        </p:blipFill>
        <p:spPr>
          <a:xfrm>
            <a:off x="2843808" y="4751478"/>
            <a:ext cx="2866745" cy="1883747"/>
          </a:xfrm>
          <a:prstGeom prst="rect">
            <a:avLst/>
          </a:prstGeom>
        </p:spPr>
      </p:pic>
    </p:spTree>
    <p:extLst>
      <p:ext uri="{BB962C8B-B14F-4D97-AF65-F5344CB8AC3E}">
        <p14:creationId xmlns:p14="http://schemas.microsoft.com/office/powerpoint/2010/main" val="2609798649"/>
      </p:ext>
    </p:extLst>
  </p:cSld>
  <p:clrMapOvr>
    <a:masterClrMapping/>
  </p:clrMapOvr>
  <mc:AlternateContent xmlns:mc="http://schemas.openxmlformats.org/markup-compatibility/2006" xmlns:p14="http://schemas.microsoft.com/office/powerpoint/2010/main">
    <mc:Choice Requires="p14">
      <p:transition spd="slow" p14:dur="1400">
        <p:cut/>
      </p:transition>
    </mc:Choice>
    <mc:Fallback xmlns="">
      <p:transition spd="slow">
        <p:cut/>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圆角矩形 4">
            <a:hlinkClick r:id="rId3" action="ppaction://hlinksldjump"/>
          </p:cNvPr>
          <p:cNvSpPr/>
          <p:nvPr/>
        </p:nvSpPr>
        <p:spPr>
          <a:xfrm>
            <a:off x="251520" y="712749"/>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65000"/>
                  </a:schemeClr>
                </a:solidFill>
                <a:latin typeface="黑体" panose="02010600030101010101" pitchFamily="2" charset="-122"/>
                <a:ea typeface="黑体" panose="02010600030101010101" pitchFamily="2" charset="-122"/>
              </a:rPr>
              <a:t>命题点</a:t>
            </a:r>
            <a:r>
              <a:rPr lang="en-US" altLang="zh-CN" sz="1400" dirty="0">
                <a:solidFill>
                  <a:schemeClr val="bg1">
                    <a:lumMod val="65000"/>
                  </a:schemeClr>
                </a:solidFill>
                <a:latin typeface="黑体" panose="02010600030101010101" pitchFamily="2" charset="-122"/>
                <a:ea typeface="黑体" panose="02010600030101010101" pitchFamily="2" charset="-122"/>
              </a:rPr>
              <a:t>1</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6" name="圆角矩形 5">
            <a:hlinkClick r:id="rId4" action="ppaction://hlinksldjump"/>
          </p:cNvPr>
          <p:cNvSpPr/>
          <p:nvPr/>
        </p:nvSpPr>
        <p:spPr>
          <a:xfrm>
            <a:off x="1204831" y="712749"/>
            <a:ext cx="86409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命题点</a:t>
            </a:r>
            <a:r>
              <a:rPr lang="en-US" altLang="zh-CN" sz="1400" dirty="0">
                <a:solidFill>
                  <a:schemeClr val="bg1"/>
                </a:solidFill>
                <a:latin typeface="黑体" panose="02010600030101010101" pitchFamily="2" charset="-122"/>
                <a:ea typeface="黑体" panose="02010600030101010101" pitchFamily="2" charset="-122"/>
              </a:rPr>
              <a:t>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7" name="圆角矩形 6">
            <a:hlinkClick r:id="rId5" action="ppaction://hlinksldjump"/>
          </p:cNvPr>
          <p:cNvSpPr/>
          <p:nvPr/>
        </p:nvSpPr>
        <p:spPr>
          <a:xfrm>
            <a:off x="2158142" y="712749"/>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65000"/>
                  </a:schemeClr>
                </a:solidFill>
                <a:latin typeface="黑体" panose="02010600030101010101" pitchFamily="2" charset="-122"/>
                <a:ea typeface="黑体" panose="02010600030101010101" pitchFamily="2" charset="-122"/>
              </a:rPr>
              <a:t>命题点</a:t>
            </a:r>
            <a:r>
              <a:rPr lang="en-US" altLang="zh-CN" sz="1400" dirty="0">
                <a:solidFill>
                  <a:schemeClr val="bg1">
                    <a:lumMod val="65000"/>
                  </a:schemeClr>
                </a:solidFill>
                <a:latin typeface="黑体" panose="02010600030101010101" pitchFamily="2" charset="-122"/>
                <a:ea typeface="黑体" panose="02010600030101010101" pitchFamily="2" charset="-122"/>
              </a:rPr>
              <a:t>3</a:t>
            </a:r>
          </a:p>
        </p:txBody>
      </p:sp>
      <p:sp>
        <p:nvSpPr>
          <p:cNvPr id="8" name="圆角矩形 7">
            <a:hlinkClick r:id="rId6" action="ppaction://hlinksldjump"/>
          </p:cNvPr>
          <p:cNvSpPr/>
          <p:nvPr/>
        </p:nvSpPr>
        <p:spPr>
          <a:xfrm>
            <a:off x="3111453" y="712749"/>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65000"/>
                  </a:schemeClr>
                </a:solidFill>
                <a:latin typeface="黑体" panose="02010600030101010101" pitchFamily="2" charset="-122"/>
                <a:ea typeface="黑体" panose="02010600030101010101" pitchFamily="2" charset="-122"/>
              </a:rPr>
              <a:t>命题点</a:t>
            </a:r>
            <a:r>
              <a:rPr lang="en-US" altLang="zh-CN" sz="1400" dirty="0">
                <a:solidFill>
                  <a:schemeClr val="bg1">
                    <a:lumMod val="65000"/>
                  </a:schemeClr>
                </a:solidFill>
                <a:latin typeface="黑体" panose="02010600030101010101" pitchFamily="2" charset="-122"/>
                <a:ea typeface="黑体" panose="02010600030101010101" pitchFamily="2" charset="-122"/>
              </a:rPr>
              <a:t>4</a:t>
            </a:r>
          </a:p>
        </p:txBody>
      </p:sp>
      <p:graphicFrame>
        <p:nvGraphicFramePr>
          <p:cNvPr id="2" name="对象 1"/>
          <p:cNvGraphicFramePr>
            <a:graphicFrameLocks noChangeAspect="1"/>
          </p:cNvGraphicFramePr>
          <p:nvPr>
            <p:extLst>
              <p:ext uri="{D42A27DB-BD31-4B8C-83A1-F6EECF244321}">
                <p14:modId xmlns:p14="http://schemas.microsoft.com/office/powerpoint/2010/main" val="4151345250"/>
              </p:ext>
            </p:extLst>
          </p:nvPr>
        </p:nvGraphicFramePr>
        <p:xfrm>
          <a:off x="508000" y="1484784"/>
          <a:ext cx="8128000" cy="3988336"/>
        </p:xfrm>
        <a:graphic>
          <a:graphicData uri="http://schemas.openxmlformats.org/presentationml/2006/ole">
            <mc:AlternateContent xmlns:mc="http://schemas.openxmlformats.org/markup-compatibility/2006">
              <mc:Choice xmlns:v="urn:schemas-microsoft-com:vml" Requires="v">
                <p:oleObj spid="_x0000_s15362" name="文档" r:id="rId7" imgW="3837724" imgH="1882197" progId="Word.Document.12">
                  <p:embed/>
                </p:oleObj>
              </mc:Choice>
              <mc:Fallback>
                <p:oleObj name="文档" r:id="rId7" imgW="3837724" imgH="1882197" progId="Word.Document.12">
                  <p:embed/>
                  <p:pic>
                    <p:nvPicPr>
                      <p:cNvPr id="2" name="对象 1"/>
                      <p:cNvPicPr/>
                      <p:nvPr/>
                    </p:nvPicPr>
                    <p:blipFill>
                      <a:blip r:embed="rId8"/>
                      <a:stretch>
                        <a:fillRect/>
                      </a:stretch>
                    </p:blipFill>
                    <p:spPr>
                      <a:xfrm>
                        <a:off x="508000" y="1484784"/>
                        <a:ext cx="8128000" cy="3988336"/>
                      </a:xfrm>
                      <a:prstGeom prst="rect">
                        <a:avLst/>
                      </a:prstGeom>
                    </p:spPr>
                  </p:pic>
                </p:oleObj>
              </mc:Fallback>
            </mc:AlternateContent>
          </a:graphicData>
        </a:graphic>
      </p:graphicFrame>
    </p:spTree>
    <p:extLst>
      <p:ext uri="{BB962C8B-B14F-4D97-AF65-F5344CB8AC3E}">
        <p14:creationId xmlns:p14="http://schemas.microsoft.com/office/powerpoint/2010/main" val="1385035993"/>
      </p:ext>
    </p:extLst>
  </p:cSld>
  <p:clrMapOvr>
    <a:masterClrMapping/>
  </p:clrMapOvr>
  <mc:AlternateContent xmlns:mc="http://schemas.openxmlformats.org/markup-compatibility/2006" xmlns:p14="http://schemas.microsoft.com/office/powerpoint/2010/main">
    <mc:Choice Requires="p14">
      <p:transition spd="slow" p14:dur="1400">
        <p:cover dir="lu"/>
      </p:transition>
    </mc:Choice>
    <mc:Fallback xmlns="">
      <p:transition spd="slow">
        <p:cover dir="lu"/>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圆角矩形 4">
            <a:hlinkClick r:id="rId2" action="ppaction://hlinksldjump"/>
          </p:cNvPr>
          <p:cNvSpPr/>
          <p:nvPr/>
        </p:nvSpPr>
        <p:spPr>
          <a:xfrm>
            <a:off x="251520" y="712749"/>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65000"/>
                  </a:schemeClr>
                </a:solidFill>
                <a:latin typeface="黑体" panose="02010600030101010101" pitchFamily="2" charset="-122"/>
                <a:ea typeface="黑体" panose="02010600030101010101" pitchFamily="2" charset="-122"/>
              </a:rPr>
              <a:t>命题点</a:t>
            </a:r>
            <a:r>
              <a:rPr lang="en-US" altLang="zh-CN" sz="1400" dirty="0">
                <a:solidFill>
                  <a:schemeClr val="bg1">
                    <a:lumMod val="65000"/>
                  </a:schemeClr>
                </a:solidFill>
                <a:latin typeface="黑体" panose="02010600030101010101" pitchFamily="2" charset="-122"/>
                <a:ea typeface="黑体" panose="02010600030101010101" pitchFamily="2" charset="-122"/>
              </a:rPr>
              <a:t>1</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6" name="圆角矩形 5">
            <a:hlinkClick r:id="rId3" action="ppaction://hlinksldjump"/>
          </p:cNvPr>
          <p:cNvSpPr/>
          <p:nvPr/>
        </p:nvSpPr>
        <p:spPr>
          <a:xfrm>
            <a:off x="1204831" y="712749"/>
            <a:ext cx="86409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命题点</a:t>
            </a:r>
            <a:r>
              <a:rPr lang="en-US" altLang="zh-CN" sz="1400" dirty="0">
                <a:solidFill>
                  <a:schemeClr val="bg1"/>
                </a:solidFill>
                <a:latin typeface="黑体" panose="02010600030101010101" pitchFamily="2" charset="-122"/>
                <a:ea typeface="黑体" panose="02010600030101010101" pitchFamily="2" charset="-122"/>
              </a:rPr>
              <a:t>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7" name="圆角矩形 6">
            <a:hlinkClick r:id="rId4" action="ppaction://hlinksldjump"/>
          </p:cNvPr>
          <p:cNvSpPr/>
          <p:nvPr/>
        </p:nvSpPr>
        <p:spPr>
          <a:xfrm>
            <a:off x="2158142" y="712749"/>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65000"/>
                  </a:schemeClr>
                </a:solidFill>
                <a:latin typeface="黑体" panose="02010600030101010101" pitchFamily="2" charset="-122"/>
                <a:ea typeface="黑体" panose="02010600030101010101" pitchFamily="2" charset="-122"/>
              </a:rPr>
              <a:t>命题点</a:t>
            </a:r>
            <a:r>
              <a:rPr lang="en-US" altLang="zh-CN" sz="1400" dirty="0">
                <a:solidFill>
                  <a:schemeClr val="bg1">
                    <a:lumMod val="65000"/>
                  </a:schemeClr>
                </a:solidFill>
                <a:latin typeface="黑体" panose="02010600030101010101" pitchFamily="2" charset="-122"/>
                <a:ea typeface="黑体" panose="02010600030101010101" pitchFamily="2" charset="-122"/>
              </a:rPr>
              <a:t>3</a:t>
            </a:r>
          </a:p>
        </p:txBody>
      </p:sp>
      <p:sp>
        <p:nvSpPr>
          <p:cNvPr id="8" name="圆角矩形 7">
            <a:hlinkClick r:id="rId5" action="ppaction://hlinksldjump"/>
          </p:cNvPr>
          <p:cNvSpPr/>
          <p:nvPr/>
        </p:nvSpPr>
        <p:spPr>
          <a:xfrm>
            <a:off x="3111453" y="712749"/>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65000"/>
                  </a:schemeClr>
                </a:solidFill>
                <a:latin typeface="黑体" panose="02010600030101010101" pitchFamily="2" charset="-122"/>
                <a:ea typeface="黑体" panose="02010600030101010101" pitchFamily="2" charset="-122"/>
              </a:rPr>
              <a:t>命题点</a:t>
            </a:r>
            <a:r>
              <a:rPr lang="en-US" altLang="zh-CN" sz="1400" dirty="0">
                <a:solidFill>
                  <a:schemeClr val="bg1">
                    <a:lumMod val="65000"/>
                  </a:schemeClr>
                </a:solidFill>
                <a:latin typeface="黑体" panose="02010600030101010101" pitchFamily="2" charset="-122"/>
                <a:ea typeface="黑体" panose="02010600030101010101" pitchFamily="2" charset="-122"/>
              </a:rPr>
              <a:t>4</a:t>
            </a:r>
          </a:p>
        </p:txBody>
      </p:sp>
      <p:pic>
        <p:nvPicPr>
          <p:cNvPr id="2" name="图片 1"/>
          <p:cNvPicPr>
            <a:picLocks noChangeAspect="1"/>
          </p:cNvPicPr>
          <p:nvPr/>
        </p:nvPicPr>
        <p:blipFill>
          <a:blip r:embed="rId6"/>
          <a:stretch>
            <a:fillRect/>
          </a:stretch>
        </p:blipFill>
        <p:spPr>
          <a:xfrm>
            <a:off x="371045" y="1628800"/>
            <a:ext cx="8401908" cy="3549777"/>
          </a:xfrm>
          <a:prstGeom prst="rect">
            <a:avLst/>
          </a:prstGeom>
        </p:spPr>
      </p:pic>
    </p:spTree>
    <p:extLst>
      <p:ext uri="{BB962C8B-B14F-4D97-AF65-F5344CB8AC3E}">
        <p14:creationId xmlns:p14="http://schemas.microsoft.com/office/powerpoint/2010/main" val="80205955"/>
      </p:ext>
    </p:extLst>
  </p:cSld>
  <p:clrMapOvr>
    <a:masterClrMapping/>
  </p:clrMapOvr>
  <mc:AlternateContent xmlns:mc="http://schemas.openxmlformats.org/markup-compatibility/2006" xmlns:p14="http://schemas.microsoft.com/office/powerpoint/2010/main">
    <mc:Choice Requires="p14">
      <p:transition spd="slow" p14:dur="1400"/>
    </mc:Choice>
    <mc:Fallback xmlns="">
      <p:transition spd="slow"/>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圆角矩形 4">
            <a:hlinkClick r:id="rId2" action="ppaction://hlinksldjump"/>
          </p:cNvPr>
          <p:cNvSpPr/>
          <p:nvPr/>
        </p:nvSpPr>
        <p:spPr>
          <a:xfrm>
            <a:off x="251520" y="712749"/>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65000"/>
                  </a:schemeClr>
                </a:solidFill>
                <a:latin typeface="黑体" panose="02010600030101010101" pitchFamily="2" charset="-122"/>
                <a:ea typeface="黑体" panose="02010600030101010101" pitchFamily="2" charset="-122"/>
              </a:rPr>
              <a:t>命题点</a:t>
            </a:r>
            <a:r>
              <a:rPr lang="en-US" altLang="zh-CN" sz="1400" dirty="0">
                <a:solidFill>
                  <a:schemeClr val="bg1">
                    <a:lumMod val="65000"/>
                  </a:schemeClr>
                </a:solidFill>
                <a:latin typeface="黑体" panose="02010600030101010101" pitchFamily="2" charset="-122"/>
                <a:ea typeface="黑体" panose="02010600030101010101" pitchFamily="2" charset="-122"/>
              </a:rPr>
              <a:t>1</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6" name="圆角矩形 5">
            <a:hlinkClick r:id="rId3" action="ppaction://hlinksldjump"/>
          </p:cNvPr>
          <p:cNvSpPr/>
          <p:nvPr/>
        </p:nvSpPr>
        <p:spPr>
          <a:xfrm>
            <a:off x="1204831" y="712749"/>
            <a:ext cx="86409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命题点</a:t>
            </a:r>
            <a:r>
              <a:rPr lang="en-US" altLang="zh-CN" sz="1400" dirty="0">
                <a:solidFill>
                  <a:schemeClr val="bg1"/>
                </a:solidFill>
                <a:latin typeface="黑体" panose="02010600030101010101" pitchFamily="2" charset="-122"/>
                <a:ea typeface="黑体" panose="02010600030101010101" pitchFamily="2" charset="-122"/>
              </a:rPr>
              <a:t>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7" name="圆角矩形 6">
            <a:hlinkClick r:id="rId4" action="ppaction://hlinksldjump"/>
          </p:cNvPr>
          <p:cNvSpPr/>
          <p:nvPr/>
        </p:nvSpPr>
        <p:spPr>
          <a:xfrm>
            <a:off x="2158142" y="712749"/>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65000"/>
                  </a:schemeClr>
                </a:solidFill>
                <a:latin typeface="黑体" panose="02010600030101010101" pitchFamily="2" charset="-122"/>
                <a:ea typeface="黑体" panose="02010600030101010101" pitchFamily="2" charset="-122"/>
              </a:rPr>
              <a:t>命题点</a:t>
            </a:r>
            <a:r>
              <a:rPr lang="en-US" altLang="zh-CN" sz="1400" dirty="0">
                <a:solidFill>
                  <a:schemeClr val="bg1">
                    <a:lumMod val="65000"/>
                  </a:schemeClr>
                </a:solidFill>
                <a:latin typeface="黑体" panose="02010600030101010101" pitchFamily="2" charset="-122"/>
                <a:ea typeface="黑体" panose="02010600030101010101" pitchFamily="2" charset="-122"/>
              </a:rPr>
              <a:t>3</a:t>
            </a:r>
          </a:p>
        </p:txBody>
      </p:sp>
      <p:sp>
        <p:nvSpPr>
          <p:cNvPr id="8" name="圆角矩形 7">
            <a:hlinkClick r:id="rId5" action="ppaction://hlinksldjump"/>
          </p:cNvPr>
          <p:cNvSpPr/>
          <p:nvPr/>
        </p:nvSpPr>
        <p:spPr>
          <a:xfrm>
            <a:off x="3111453" y="712749"/>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65000"/>
                  </a:schemeClr>
                </a:solidFill>
                <a:latin typeface="黑体" panose="02010600030101010101" pitchFamily="2" charset="-122"/>
                <a:ea typeface="黑体" panose="02010600030101010101" pitchFamily="2" charset="-122"/>
              </a:rPr>
              <a:t>命题点</a:t>
            </a:r>
            <a:r>
              <a:rPr lang="en-US" altLang="zh-CN" sz="1400" dirty="0">
                <a:solidFill>
                  <a:schemeClr val="bg1">
                    <a:lumMod val="65000"/>
                  </a:schemeClr>
                </a:solidFill>
                <a:latin typeface="黑体" panose="02010600030101010101" pitchFamily="2" charset="-122"/>
                <a:ea typeface="黑体" panose="02010600030101010101" pitchFamily="2" charset="-122"/>
              </a:rPr>
              <a:t>4</a:t>
            </a:r>
          </a:p>
        </p:txBody>
      </p:sp>
      <p:sp>
        <p:nvSpPr>
          <p:cNvPr id="3" name="矩形 2"/>
          <p:cNvSpPr>
            <a:spLocks noChangeAspect="1"/>
          </p:cNvSpPr>
          <p:nvPr/>
        </p:nvSpPr>
        <p:spPr>
          <a:xfrm>
            <a:off x="508000" y="2107334"/>
            <a:ext cx="8128000" cy="2936188"/>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变式训练</a:t>
            </a:r>
            <a:r>
              <a:rPr lang="zh-CN" altLang="zh-CN" sz="2200" dirty="0">
                <a:solidFill>
                  <a:srgbClr val="000000"/>
                </a:solidFill>
                <a:latin typeface="Times New Roman" panose="02020603050405020304" pitchFamily="18" charset="0"/>
                <a:cs typeface="Times New Roman" panose="02020603050405020304" pitchFamily="18" charset="0"/>
              </a:rPr>
              <a:t>在某电视台举办</a:t>
            </a:r>
            <a:r>
              <a:rPr lang="zh-CN" altLang="zh-CN" sz="2200">
                <a:solidFill>
                  <a:srgbClr val="000000"/>
                </a:solidFill>
                <a:latin typeface="Times New Roman" panose="02020603050405020304" pitchFamily="18" charset="0"/>
                <a:cs typeface="Times New Roman" panose="02020603050405020304" pitchFamily="18" charset="0"/>
              </a:rPr>
              <a:t>的歌</a:t>
            </a:r>
            <a:r>
              <a:rPr lang="zh-CN" altLang="en-US" sz="2200">
                <a:solidFill>
                  <a:srgbClr val="000000"/>
                </a:solidFill>
                <a:latin typeface="Times New Roman" panose="02020603050405020304" pitchFamily="18" charset="0"/>
                <a:cs typeface="Times New Roman" panose="02020603050405020304" pitchFamily="18" charset="0"/>
              </a:rPr>
              <a:t>唱</a:t>
            </a:r>
            <a:r>
              <a:rPr lang="zh-CN" altLang="zh-CN" sz="2200">
                <a:solidFill>
                  <a:srgbClr val="000000"/>
                </a:solidFill>
                <a:latin typeface="Times New Roman" panose="02020603050405020304" pitchFamily="18" charset="0"/>
                <a:cs typeface="Times New Roman" panose="02020603050405020304" pitchFamily="18" charset="0"/>
              </a:rPr>
              <a:t>比赛</a:t>
            </a:r>
            <a:r>
              <a:rPr lang="zh-CN" altLang="zh-CN" sz="2200" dirty="0">
                <a:solidFill>
                  <a:srgbClr val="000000"/>
                </a:solidFill>
                <a:latin typeface="Times New Roman" panose="02020603050405020304" pitchFamily="18" charset="0"/>
                <a:cs typeface="Times New Roman" panose="02020603050405020304" pitchFamily="18" charset="0"/>
              </a:rPr>
              <a:t>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甲、乙、丙三位评委对选手的综合表现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分别给出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淘汰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的结论</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请用树状图表示出三位评委给出</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选手的所有可能的结论情况</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比赛规则设定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三位评委中至少有两位评委给出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的结论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这位选手才能进入下一轮比赛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试问对于</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选手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进入下一轮比赛的概率是多少</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873521208"/>
      </p:ext>
    </p:extLst>
  </p:cSld>
  <p:clrMapOvr>
    <a:masterClrMapping/>
  </p:clrMapOvr>
  <mc:AlternateContent xmlns:mc="http://schemas.openxmlformats.org/markup-compatibility/2006" xmlns:p14="http://schemas.microsoft.com/office/powerpoint/2010/main">
    <mc:Choice Requires="p14">
      <p:transition spd="slow" p14:dur="1400">
        <p:pull/>
      </p:transition>
    </mc:Choice>
    <mc:Fallback xmlns="">
      <p:transition spd="slow">
        <p:pull/>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圆角矩形 4">
            <a:hlinkClick r:id="rId3" action="ppaction://hlinksldjump"/>
          </p:cNvPr>
          <p:cNvSpPr/>
          <p:nvPr/>
        </p:nvSpPr>
        <p:spPr>
          <a:xfrm>
            <a:off x="251520" y="712749"/>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65000"/>
                  </a:schemeClr>
                </a:solidFill>
                <a:latin typeface="黑体" panose="02010600030101010101" pitchFamily="2" charset="-122"/>
                <a:ea typeface="黑体" panose="02010600030101010101" pitchFamily="2" charset="-122"/>
              </a:rPr>
              <a:t>命题点</a:t>
            </a:r>
            <a:r>
              <a:rPr lang="en-US" altLang="zh-CN" sz="1400" dirty="0">
                <a:solidFill>
                  <a:schemeClr val="bg1">
                    <a:lumMod val="65000"/>
                  </a:schemeClr>
                </a:solidFill>
                <a:latin typeface="黑体" panose="02010600030101010101" pitchFamily="2" charset="-122"/>
                <a:ea typeface="黑体" panose="02010600030101010101" pitchFamily="2" charset="-122"/>
              </a:rPr>
              <a:t>1</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6" name="圆角矩形 5">
            <a:hlinkClick r:id="rId4" action="ppaction://hlinksldjump"/>
          </p:cNvPr>
          <p:cNvSpPr/>
          <p:nvPr/>
        </p:nvSpPr>
        <p:spPr>
          <a:xfrm>
            <a:off x="1204831" y="712749"/>
            <a:ext cx="86409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命题点</a:t>
            </a:r>
            <a:r>
              <a:rPr lang="en-US" altLang="zh-CN" sz="1400" dirty="0">
                <a:solidFill>
                  <a:schemeClr val="bg1"/>
                </a:solidFill>
                <a:latin typeface="黑体" panose="02010600030101010101" pitchFamily="2" charset="-122"/>
                <a:ea typeface="黑体" panose="02010600030101010101" pitchFamily="2" charset="-122"/>
              </a:rPr>
              <a:t>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7" name="圆角矩形 6">
            <a:hlinkClick r:id="rId5" action="ppaction://hlinksldjump"/>
          </p:cNvPr>
          <p:cNvSpPr/>
          <p:nvPr/>
        </p:nvSpPr>
        <p:spPr>
          <a:xfrm>
            <a:off x="2158142" y="712749"/>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65000"/>
                  </a:schemeClr>
                </a:solidFill>
                <a:latin typeface="黑体" panose="02010600030101010101" pitchFamily="2" charset="-122"/>
                <a:ea typeface="黑体" panose="02010600030101010101" pitchFamily="2" charset="-122"/>
              </a:rPr>
              <a:t>命题点</a:t>
            </a:r>
            <a:r>
              <a:rPr lang="en-US" altLang="zh-CN" sz="1400" dirty="0">
                <a:solidFill>
                  <a:schemeClr val="bg1">
                    <a:lumMod val="65000"/>
                  </a:schemeClr>
                </a:solidFill>
                <a:latin typeface="黑体" panose="02010600030101010101" pitchFamily="2" charset="-122"/>
                <a:ea typeface="黑体" panose="02010600030101010101" pitchFamily="2" charset="-122"/>
              </a:rPr>
              <a:t>3</a:t>
            </a:r>
          </a:p>
        </p:txBody>
      </p:sp>
      <p:sp>
        <p:nvSpPr>
          <p:cNvPr id="8" name="圆角矩形 7">
            <a:hlinkClick r:id="rId6" action="ppaction://hlinksldjump"/>
          </p:cNvPr>
          <p:cNvSpPr/>
          <p:nvPr/>
        </p:nvSpPr>
        <p:spPr>
          <a:xfrm>
            <a:off x="3111453" y="712749"/>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65000"/>
                  </a:schemeClr>
                </a:solidFill>
                <a:latin typeface="黑体" panose="02010600030101010101" pitchFamily="2" charset="-122"/>
                <a:ea typeface="黑体" panose="02010600030101010101" pitchFamily="2" charset="-122"/>
              </a:rPr>
              <a:t>命题点</a:t>
            </a:r>
            <a:r>
              <a:rPr lang="en-US" altLang="zh-CN" sz="1400" dirty="0">
                <a:solidFill>
                  <a:schemeClr val="bg1">
                    <a:lumMod val="65000"/>
                  </a:schemeClr>
                </a:solidFill>
                <a:latin typeface="黑体" panose="02010600030101010101" pitchFamily="2" charset="-122"/>
                <a:ea typeface="黑体" panose="02010600030101010101" pitchFamily="2" charset="-122"/>
              </a:rPr>
              <a:t>4</a:t>
            </a:r>
          </a:p>
        </p:txBody>
      </p:sp>
      <p:sp>
        <p:nvSpPr>
          <p:cNvPr id="4" name="矩形 3"/>
          <p:cNvSpPr>
            <a:spLocks noChangeAspect="1"/>
          </p:cNvSpPr>
          <p:nvPr/>
        </p:nvSpPr>
        <p:spPr>
          <a:xfrm>
            <a:off x="508000" y="1187399"/>
            <a:ext cx="8128000" cy="496751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画出树状图来说明评委给出</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选手的所有可能结果</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由上可知评委给出</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选手所有可能的结果有</a:t>
            </a:r>
            <a:r>
              <a:rPr lang="en-US" altLang="zh-CN" sz="2200"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并且它们是等可能的</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故对于</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进入下一轮比赛的概率是</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0" name="16R93.eps" descr="id:2147496941;FounderCES"/>
          <p:cNvPicPr/>
          <p:nvPr/>
        </p:nvPicPr>
        <p:blipFill>
          <a:blip r:embed="rId7"/>
          <a:stretch>
            <a:fillRect/>
          </a:stretch>
        </p:blipFill>
        <p:spPr>
          <a:xfrm>
            <a:off x="1801676" y="1691455"/>
            <a:ext cx="5074580" cy="3158124"/>
          </a:xfrm>
          <a:prstGeom prst="rect">
            <a:avLst/>
          </a:prstGeom>
        </p:spPr>
      </p:pic>
      <p:graphicFrame>
        <p:nvGraphicFramePr>
          <p:cNvPr id="11" name="对象 10"/>
          <p:cNvGraphicFramePr>
            <a:graphicFrameLocks noChangeAspect="1"/>
          </p:cNvGraphicFramePr>
          <p:nvPr>
            <p:extLst>
              <p:ext uri="{D42A27DB-BD31-4B8C-83A1-F6EECF244321}">
                <p14:modId xmlns:p14="http://schemas.microsoft.com/office/powerpoint/2010/main" val="1593756773"/>
              </p:ext>
            </p:extLst>
          </p:nvPr>
        </p:nvGraphicFramePr>
        <p:xfrm>
          <a:off x="2641778" y="5602700"/>
          <a:ext cx="6106686" cy="497732"/>
        </p:xfrm>
        <a:graphic>
          <a:graphicData uri="http://schemas.openxmlformats.org/presentationml/2006/ole">
            <mc:AlternateContent xmlns:mc="http://schemas.openxmlformats.org/markup-compatibility/2006">
              <mc:Choice xmlns:v="urn:schemas-microsoft-com:vml" Requires="v">
                <p:oleObj spid="_x0000_s16386" name="文档" r:id="rId8" imgW="3837724" imgH="312978" progId="Word.Document.12">
                  <p:embed/>
                </p:oleObj>
              </mc:Choice>
              <mc:Fallback>
                <p:oleObj name="文档" r:id="rId8" imgW="3837724" imgH="312978" progId="Word.Document.12">
                  <p:embed/>
                  <p:pic>
                    <p:nvPicPr>
                      <p:cNvPr id="11" name="对象 10"/>
                      <p:cNvPicPr/>
                      <p:nvPr/>
                    </p:nvPicPr>
                    <p:blipFill>
                      <a:blip r:embed="rId9"/>
                      <a:stretch>
                        <a:fillRect/>
                      </a:stretch>
                    </p:blipFill>
                    <p:spPr>
                      <a:xfrm>
                        <a:off x="2641778" y="5602700"/>
                        <a:ext cx="6106686" cy="497732"/>
                      </a:xfrm>
                      <a:prstGeom prst="rect">
                        <a:avLst/>
                      </a:prstGeom>
                    </p:spPr>
                  </p:pic>
                </p:oleObj>
              </mc:Fallback>
            </mc:AlternateContent>
          </a:graphicData>
        </a:graphic>
      </p:graphicFrame>
    </p:spTree>
    <p:extLst>
      <p:ext uri="{BB962C8B-B14F-4D97-AF65-F5344CB8AC3E}">
        <p14:creationId xmlns:p14="http://schemas.microsoft.com/office/powerpoint/2010/main" val="1810609387"/>
      </p:ext>
    </p:extLst>
  </p:cSld>
  <p:clrMapOvr>
    <a:masterClrMapping/>
  </p:clrMapOvr>
  <mc:AlternateContent xmlns:mc="http://schemas.openxmlformats.org/markup-compatibility/2006" xmlns:p14="http://schemas.microsoft.com/office/powerpoint/2010/main">
    <mc:Choice Requires="p14">
      <p:transition spd="slow" p14:dur="1400">
        <p:cut thruBlk="1"/>
      </p:transition>
    </mc:Choice>
    <mc:Fallback xmlns="">
      <p:transition spd="slow">
        <p:cut thruBlk="1"/>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圆角矩形 4">
            <a:hlinkClick r:id="rId3" action="ppaction://hlinksldjump"/>
          </p:cNvPr>
          <p:cNvSpPr/>
          <p:nvPr/>
        </p:nvSpPr>
        <p:spPr>
          <a:xfrm>
            <a:off x="251520" y="712749"/>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65000"/>
                  </a:schemeClr>
                </a:solidFill>
                <a:latin typeface="黑体" panose="02010600030101010101" pitchFamily="2" charset="-122"/>
                <a:ea typeface="黑体" panose="02010600030101010101" pitchFamily="2" charset="-122"/>
              </a:rPr>
              <a:t>命题点</a:t>
            </a:r>
            <a:r>
              <a:rPr lang="en-US" altLang="zh-CN" sz="1400" dirty="0">
                <a:solidFill>
                  <a:schemeClr val="bg1">
                    <a:lumMod val="65000"/>
                  </a:schemeClr>
                </a:solidFill>
                <a:latin typeface="黑体" panose="02010600030101010101" pitchFamily="2" charset="-122"/>
                <a:ea typeface="黑体" panose="02010600030101010101" pitchFamily="2" charset="-122"/>
              </a:rPr>
              <a:t>1</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6" name="圆角矩形 5">
            <a:hlinkClick r:id="rId4" action="ppaction://hlinksldjump"/>
          </p:cNvPr>
          <p:cNvSpPr/>
          <p:nvPr/>
        </p:nvSpPr>
        <p:spPr>
          <a:xfrm>
            <a:off x="1204831" y="712749"/>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65000"/>
                  </a:schemeClr>
                </a:solidFill>
                <a:latin typeface="黑体" panose="02010600030101010101" pitchFamily="2" charset="-122"/>
                <a:ea typeface="黑体" panose="02010600030101010101" pitchFamily="2" charset="-122"/>
              </a:rPr>
              <a:t>命题点</a:t>
            </a:r>
            <a:r>
              <a:rPr lang="en-US" altLang="zh-CN" sz="1400" dirty="0">
                <a:solidFill>
                  <a:schemeClr val="bg1">
                    <a:lumMod val="65000"/>
                  </a:schemeClr>
                </a:solidFill>
                <a:latin typeface="黑体" panose="02010600030101010101" pitchFamily="2" charset="-122"/>
                <a:ea typeface="黑体" panose="02010600030101010101" pitchFamily="2" charset="-122"/>
              </a:rPr>
              <a:t>2</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7" name="圆角矩形 6">
            <a:hlinkClick r:id="rId5" action="ppaction://hlinksldjump"/>
          </p:cNvPr>
          <p:cNvSpPr/>
          <p:nvPr/>
        </p:nvSpPr>
        <p:spPr>
          <a:xfrm>
            <a:off x="2158142" y="712749"/>
            <a:ext cx="86409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命题点</a:t>
            </a:r>
            <a:r>
              <a:rPr lang="en-US" altLang="zh-CN" sz="1400" dirty="0">
                <a:solidFill>
                  <a:schemeClr val="bg1"/>
                </a:solidFill>
                <a:latin typeface="黑体" panose="02010600030101010101" pitchFamily="2" charset="-122"/>
                <a:ea typeface="黑体" panose="02010600030101010101" pitchFamily="2" charset="-122"/>
              </a:rPr>
              <a:t>3</a:t>
            </a:r>
          </a:p>
        </p:txBody>
      </p:sp>
      <p:sp>
        <p:nvSpPr>
          <p:cNvPr id="8" name="圆角矩形 7">
            <a:hlinkClick r:id="rId6" action="ppaction://hlinksldjump"/>
          </p:cNvPr>
          <p:cNvSpPr/>
          <p:nvPr/>
        </p:nvSpPr>
        <p:spPr>
          <a:xfrm>
            <a:off x="3111453" y="712749"/>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65000"/>
                  </a:schemeClr>
                </a:solidFill>
                <a:latin typeface="黑体" panose="02010600030101010101" pitchFamily="2" charset="-122"/>
                <a:ea typeface="黑体" panose="02010600030101010101" pitchFamily="2" charset="-122"/>
              </a:rPr>
              <a:t>命题点</a:t>
            </a:r>
            <a:r>
              <a:rPr lang="en-US" altLang="zh-CN" sz="1400" dirty="0">
                <a:solidFill>
                  <a:schemeClr val="bg1">
                    <a:lumMod val="65000"/>
                  </a:schemeClr>
                </a:solidFill>
                <a:latin typeface="黑体" panose="02010600030101010101" pitchFamily="2" charset="-122"/>
                <a:ea typeface="黑体" panose="02010600030101010101" pitchFamily="2" charset="-122"/>
              </a:rPr>
              <a:t>4</a:t>
            </a:r>
          </a:p>
        </p:txBody>
      </p:sp>
      <p:sp>
        <p:nvSpPr>
          <p:cNvPr id="2" name="矩形 1"/>
          <p:cNvSpPr>
            <a:spLocks noChangeAspect="1"/>
          </p:cNvSpPr>
          <p:nvPr/>
        </p:nvSpPr>
        <p:spPr>
          <a:xfrm>
            <a:off x="508000" y="1031954"/>
            <a:ext cx="8128000" cy="1272271"/>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命题点</a:t>
            </a:r>
            <a:r>
              <a:rPr lang="en-US" altLang="zh-CN" sz="2200" b="1" dirty="0">
                <a:solidFill>
                  <a:srgbClr val="000000"/>
                </a:solidFill>
                <a:latin typeface="Times New Roman" panose="02020603050405020304" pitchFamily="18" charset="0"/>
                <a:cs typeface="Times New Roman" panose="02020603050405020304" pitchFamily="18" charset="0"/>
              </a:rPr>
              <a:t>3</a:t>
            </a:r>
            <a:r>
              <a:rPr lang="zh-CN" altLang="zh-CN" sz="2200" i="1"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频率与概率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小明在学习了统计与概率的知识后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做了投掷骰子的试验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小明共做了</a:t>
            </a:r>
            <a:r>
              <a:rPr lang="en-US" altLang="zh-CN" sz="2200" dirty="0">
                <a:solidFill>
                  <a:srgbClr val="000000"/>
                </a:solidFill>
                <a:latin typeface="Times New Roman" panose="02020603050405020304" pitchFamily="18" charset="0"/>
                <a:cs typeface="Times New Roman" panose="02020603050405020304" pitchFamily="18" charset="0"/>
              </a:rPr>
              <a:t>100</a:t>
            </a:r>
            <a:r>
              <a:rPr lang="zh-CN" altLang="zh-CN" sz="2200" dirty="0">
                <a:solidFill>
                  <a:srgbClr val="000000"/>
                </a:solidFill>
                <a:latin typeface="Times New Roman" panose="02020603050405020304" pitchFamily="18" charset="0"/>
                <a:cs typeface="Times New Roman" panose="02020603050405020304" pitchFamily="18" charset="0"/>
              </a:rPr>
              <a:t>次试验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试验的结果如下</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79821130"/>
              </p:ext>
            </p:extLst>
          </p:nvPr>
        </p:nvGraphicFramePr>
        <p:xfrm>
          <a:off x="508000" y="2317707"/>
          <a:ext cx="8128000" cy="1355218"/>
        </p:xfrm>
        <a:graphic>
          <a:graphicData uri="http://schemas.openxmlformats.org/presentationml/2006/ole">
            <mc:AlternateContent xmlns:mc="http://schemas.openxmlformats.org/markup-compatibility/2006">
              <mc:Choice xmlns:v="urn:schemas-microsoft-com:vml" Requires="v">
                <p:oleObj spid="_x0000_s17410" name="文档" r:id="rId7" imgW="3894589" imgH="649034" progId="Word.Document.12">
                  <p:embed/>
                </p:oleObj>
              </mc:Choice>
              <mc:Fallback>
                <p:oleObj name="文档" r:id="rId7" imgW="3894589" imgH="649034" progId="Word.Document.12">
                  <p:embed/>
                  <p:pic>
                    <p:nvPicPr>
                      <p:cNvPr id="3" name="对象 2"/>
                      <p:cNvPicPr/>
                      <p:nvPr/>
                    </p:nvPicPr>
                    <p:blipFill>
                      <a:blip r:embed="rId8"/>
                      <a:stretch>
                        <a:fillRect/>
                      </a:stretch>
                    </p:blipFill>
                    <p:spPr>
                      <a:xfrm>
                        <a:off x="508000" y="2317707"/>
                        <a:ext cx="8128000" cy="1355218"/>
                      </a:xfrm>
                      <a:prstGeom prst="rect">
                        <a:avLst/>
                      </a:prstGeom>
                    </p:spPr>
                  </p:pic>
                </p:oleObj>
              </mc:Fallback>
            </mc:AlternateContent>
          </a:graphicData>
        </a:graphic>
      </p:graphicFrame>
      <p:sp>
        <p:nvSpPr>
          <p:cNvPr id="4" name="矩形 3"/>
          <p:cNvSpPr>
            <a:spLocks noChangeAspect="1"/>
          </p:cNvSpPr>
          <p:nvPr/>
        </p:nvSpPr>
        <p:spPr>
          <a:xfrm>
            <a:off x="508000" y="3164841"/>
            <a:ext cx="8128000" cy="127227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试求</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点朝上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点朝上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的频率</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由于</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点朝上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的频率最大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能不能说一次试验中</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点朝上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的概率最大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为什么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12" name="对象 11"/>
          <p:cNvGraphicFramePr>
            <a:graphicFrameLocks noChangeAspect="1"/>
          </p:cNvGraphicFramePr>
          <p:nvPr>
            <p:extLst>
              <p:ext uri="{D42A27DB-BD31-4B8C-83A1-F6EECF244321}">
                <p14:modId xmlns:p14="http://schemas.microsoft.com/office/powerpoint/2010/main" val="2749617717"/>
              </p:ext>
            </p:extLst>
          </p:nvPr>
        </p:nvGraphicFramePr>
        <p:xfrm>
          <a:off x="508000" y="4401835"/>
          <a:ext cx="8128000" cy="1012216"/>
        </p:xfrm>
        <a:graphic>
          <a:graphicData uri="http://schemas.openxmlformats.org/presentationml/2006/ole">
            <mc:AlternateContent xmlns:mc="http://schemas.openxmlformats.org/markup-compatibility/2006">
              <mc:Choice xmlns:v="urn:schemas-microsoft-com:vml" Requires="v">
                <p:oleObj spid="_x0000_s17411" name="文档" r:id="rId9" imgW="3837724" imgH="478482" progId="Word.Document.12">
                  <p:embed/>
                </p:oleObj>
              </mc:Choice>
              <mc:Fallback>
                <p:oleObj name="文档" r:id="rId9" imgW="3837724" imgH="478482" progId="Word.Document.12">
                  <p:embed/>
                  <p:pic>
                    <p:nvPicPr>
                      <p:cNvPr id="12" name="对象 11"/>
                      <p:cNvPicPr/>
                      <p:nvPr/>
                    </p:nvPicPr>
                    <p:blipFill>
                      <a:blip r:embed="rId10"/>
                      <a:stretch>
                        <a:fillRect/>
                      </a:stretch>
                    </p:blipFill>
                    <p:spPr>
                      <a:xfrm>
                        <a:off x="508000" y="4401835"/>
                        <a:ext cx="8128000" cy="1012216"/>
                      </a:xfrm>
                      <a:prstGeom prst="rect">
                        <a:avLst/>
                      </a:prstGeom>
                    </p:spPr>
                  </p:pic>
                </p:oleObj>
              </mc:Fallback>
            </mc:AlternateContent>
          </a:graphicData>
        </a:graphic>
      </p:graphicFrame>
      <p:sp>
        <p:nvSpPr>
          <p:cNvPr id="13" name="矩形 12"/>
          <p:cNvSpPr>
            <a:spLocks noChangeAspect="1"/>
          </p:cNvSpPr>
          <p:nvPr/>
        </p:nvSpPr>
        <p:spPr>
          <a:xfrm>
            <a:off x="508000" y="5448315"/>
            <a:ext cx="8128000" cy="127227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不能这样说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点朝上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的频率最大并不能说明</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点朝上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这一事件发生的概率最大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只有当试验的次数足够多时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该事件发生的频率才稳定在事件发生的概率附近</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311956299"/>
      </p:ext>
    </p:extLst>
  </p:cSld>
  <p:clrMapOvr>
    <a:masterClrMapping/>
  </p:clrMapOvr>
  <mc:AlternateContent xmlns:mc="http://schemas.openxmlformats.org/markup-compatibility/2006" xmlns:p14="http://schemas.microsoft.com/office/powerpoint/2010/main">
    <mc:Choice Requires="p14">
      <p:transition spd="slow" p14:dur="1400">
        <p:cut/>
      </p:transition>
    </mc:Choice>
    <mc:Fallback xmlns="">
      <p:transition spd="slow">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00"/>
                                        <p:tgtEl>
                                          <p:spTgt spid="13"/>
                                        </p:tgtEl>
                                      </p:cBhvr>
                                    </p:animEffect>
                                  </p:childTnLst>
                                </p:cTn>
                              </p:par>
                              <p:par>
                                <p:cTn id="8" presetID="22" presetClass="entr" presetSubtype="4" fill="hold"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wipe(down)">
                                      <p:cBhvr>
                                        <p:cTn id="10"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圆角矩形 4">
            <a:hlinkClick r:id="rId2" action="ppaction://hlinksldjump"/>
          </p:cNvPr>
          <p:cNvSpPr/>
          <p:nvPr/>
        </p:nvSpPr>
        <p:spPr>
          <a:xfrm>
            <a:off x="251520" y="712749"/>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65000"/>
                  </a:schemeClr>
                </a:solidFill>
                <a:latin typeface="黑体" panose="02010600030101010101" pitchFamily="2" charset="-122"/>
                <a:ea typeface="黑体" panose="02010600030101010101" pitchFamily="2" charset="-122"/>
              </a:rPr>
              <a:t>命题点</a:t>
            </a:r>
            <a:r>
              <a:rPr lang="en-US" altLang="zh-CN" sz="1400" dirty="0">
                <a:solidFill>
                  <a:schemeClr val="bg1">
                    <a:lumMod val="65000"/>
                  </a:schemeClr>
                </a:solidFill>
                <a:latin typeface="黑体" panose="02010600030101010101" pitchFamily="2" charset="-122"/>
                <a:ea typeface="黑体" panose="02010600030101010101" pitchFamily="2" charset="-122"/>
              </a:rPr>
              <a:t>1</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6" name="圆角矩形 5">
            <a:hlinkClick r:id="rId3" action="ppaction://hlinksldjump"/>
          </p:cNvPr>
          <p:cNvSpPr/>
          <p:nvPr/>
        </p:nvSpPr>
        <p:spPr>
          <a:xfrm>
            <a:off x="1204831" y="712749"/>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65000"/>
                  </a:schemeClr>
                </a:solidFill>
                <a:latin typeface="黑体" panose="02010600030101010101" pitchFamily="2" charset="-122"/>
                <a:ea typeface="黑体" panose="02010600030101010101" pitchFamily="2" charset="-122"/>
              </a:rPr>
              <a:t>命题点</a:t>
            </a:r>
            <a:r>
              <a:rPr lang="en-US" altLang="zh-CN" sz="1400" dirty="0">
                <a:solidFill>
                  <a:schemeClr val="bg1">
                    <a:lumMod val="65000"/>
                  </a:schemeClr>
                </a:solidFill>
                <a:latin typeface="黑体" panose="02010600030101010101" pitchFamily="2" charset="-122"/>
                <a:ea typeface="黑体" panose="02010600030101010101" pitchFamily="2" charset="-122"/>
              </a:rPr>
              <a:t>2</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7" name="圆角矩形 6">
            <a:hlinkClick r:id="rId4" action="ppaction://hlinksldjump"/>
          </p:cNvPr>
          <p:cNvSpPr/>
          <p:nvPr/>
        </p:nvSpPr>
        <p:spPr>
          <a:xfrm>
            <a:off x="2158142" y="712749"/>
            <a:ext cx="86409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命题点</a:t>
            </a:r>
            <a:r>
              <a:rPr lang="en-US" altLang="zh-CN" sz="1400" dirty="0">
                <a:solidFill>
                  <a:schemeClr val="bg1"/>
                </a:solidFill>
                <a:latin typeface="黑体" panose="02010600030101010101" pitchFamily="2" charset="-122"/>
                <a:ea typeface="黑体" panose="02010600030101010101" pitchFamily="2" charset="-122"/>
              </a:rPr>
              <a:t>3</a:t>
            </a:r>
          </a:p>
        </p:txBody>
      </p:sp>
      <p:sp>
        <p:nvSpPr>
          <p:cNvPr id="8" name="圆角矩形 7">
            <a:hlinkClick r:id="rId5" action="ppaction://hlinksldjump"/>
          </p:cNvPr>
          <p:cNvSpPr/>
          <p:nvPr/>
        </p:nvSpPr>
        <p:spPr>
          <a:xfrm>
            <a:off x="3111453" y="712749"/>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65000"/>
                  </a:schemeClr>
                </a:solidFill>
                <a:latin typeface="黑体" panose="02010600030101010101" pitchFamily="2" charset="-122"/>
                <a:ea typeface="黑体" panose="02010600030101010101" pitchFamily="2" charset="-122"/>
              </a:rPr>
              <a:t>命题点</a:t>
            </a:r>
            <a:r>
              <a:rPr lang="en-US" altLang="zh-CN" sz="1400" dirty="0">
                <a:solidFill>
                  <a:schemeClr val="bg1">
                    <a:lumMod val="65000"/>
                  </a:schemeClr>
                </a:solidFill>
                <a:latin typeface="黑体" panose="02010600030101010101" pitchFamily="2" charset="-122"/>
                <a:ea typeface="黑体" panose="02010600030101010101" pitchFamily="2" charset="-122"/>
              </a:rPr>
              <a:t>4</a:t>
            </a:r>
          </a:p>
        </p:txBody>
      </p:sp>
      <p:pic>
        <p:nvPicPr>
          <p:cNvPr id="9" name="图片 8"/>
          <p:cNvPicPr>
            <a:picLocks noChangeAspect="1"/>
          </p:cNvPicPr>
          <p:nvPr/>
        </p:nvPicPr>
        <p:blipFill>
          <a:blip r:embed="rId6"/>
          <a:stretch>
            <a:fillRect/>
          </a:stretch>
        </p:blipFill>
        <p:spPr>
          <a:xfrm>
            <a:off x="342233" y="1988840"/>
            <a:ext cx="8459534" cy="2696909"/>
          </a:xfrm>
          <a:prstGeom prst="rect">
            <a:avLst/>
          </a:prstGeom>
        </p:spPr>
      </p:pic>
    </p:spTree>
    <p:extLst>
      <p:ext uri="{BB962C8B-B14F-4D97-AF65-F5344CB8AC3E}">
        <p14:creationId xmlns:p14="http://schemas.microsoft.com/office/powerpoint/2010/main" val="1478501645"/>
      </p:ext>
    </p:extLst>
  </p:cSld>
  <p:clrMapOvr>
    <a:masterClrMapping/>
  </p:clrMapOvr>
  <mc:AlternateContent xmlns:mc="http://schemas.openxmlformats.org/markup-compatibility/2006" xmlns:p14="http://schemas.microsoft.com/office/powerpoint/2010/main">
    <mc:Choice Requires="p14">
      <p:transition spd="slow" p14:dur="1400">
        <p:strips dir="ld"/>
      </p:transition>
    </mc:Choice>
    <mc:Fallback xmlns="">
      <p:transition spd="slow">
        <p:strips dir="ld"/>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a:hlinkClick r:id="rId3" action="ppaction://hlinksldjump"/>
          </p:cNvPr>
          <p:cNvSpPr/>
          <p:nvPr/>
        </p:nvSpPr>
        <p:spPr>
          <a:xfrm>
            <a:off x="251520" y="712749"/>
            <a:ext cx="104570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考点梳理</a:t>
            </a:r>
          </a:p>
        </p:txBody>
      </p:sp>
      <p:sp>
        <p:nvSpPr>
          <p:cNvPr id="4" name="圆角矩形 3">
            <a:hlinkClick r:id="rId4" action="ppaction://hlinksldjump"/>
          </p:cNvPr>
          <p:cNvSpPr/>
          <p:nvPr/>
        </p:nvSpPr>
        <p:spPr>
          <a:xfrm>
            <a:off x="1348847" y="712749"/>
            <a:ext cx="104570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65000"/>
                  </a:schemeClr>
                </a:solidFill>
                <a:latin typeface="黑体" panose="02010600030101010101" pitchFamily="2" charset="-122"/>
                <a:ea typeface="黑体" panose="02010600030101010101" pitchFamily="2" charset="-122"/>
              </a:rPr>
              <a:t>自主测试</a:t>
            </a:r>
          </a:p>
        </p:txBody>
      </p:sp>
      <p:sp>
        <p:nvSpPr>
          <p:cNvPr id="2" name="矩形 1"/>
          <p:cNvSpPr>
            <a:spLocks noChangeAspect="1"/>
          </p:cNvSpPr>
          <p:nvPr/>
        </p:nvSpPr>
        <p:spPr>
          <a:xfrm>
            <a:off x="508000" y="1186361"/>
            <a:ext cx="8128000" cy="3709862"/>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考点一</a:t>
            </a:r>
            <a:r>
              <a:rPr lang="zh-CN" altLang="zh-CN" sz="2200" i="1"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事件的有关概念</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必然事件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在一定条件下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一定</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会</a:t>
            </a:r>
            <a:r>
              <a:rPr lang="zh-CN" altLang="zh-CN" sz="2200" dirty="0">
                <a:solidFill>
                  <a:srgbClr val="000000"/>
                </a:solidFill>
                <a:latin typeface="Times New Roman" panose="02020603050405020304" pitchFamily="18" charset="0"/>
                <a:cs typeface="Times New Roman" panose="02020603050405020304" pitchFamily="18" charset="0"/>
              </a:rPr>
              <a:t>发生的事件称为必然事件</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不可能事件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在一定条件下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一定</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不会</a:t>
            </a:r>
            <a:r>
              <a:rPr lang="zh-CN" altLang="zh-CN" sz="2200" dirty="0">
                <a:solidFill>
                  <a:srgbClr val="000000"/>
                </a:solidFill>
                <a:latin typeface="Times New Roman" panose="02020603050405020304" pitchFamily="18" charset="0"/>
                <a:cs typeface="Times New Roman" panose="02020603050405020304" pitchFamily="18" charset="0"/>
              </a:rPr>
              <a:t>发生的事件称为不可能事件</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随机事件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在一定条件下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有可能</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发生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也有可能</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不发生</a:t>
            </a:r>
            <a:r>
              <a:rPr lang="zh-CN" altLang="zh-CN" sz="2200" dirty="0">
                <a:solidFill>
                  <a:srgbClr val="000000"/>
                </a:solidFill>
                <a:latin typeface="Times New Roman" panose="02020603050405020304" pitchFamily="18" charset="0"/>
                <a:cs typeface="Times New Roman" panose="02020603050405020304" pitchFamily="18" charset="0"/>
              </a:rPr>
              <a:t>的事件称为随机事件</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分类</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5" name="对象 4"/>
          <p:cNvGraphicFramePr>
            <a:graphicFrameLocks noChangeAspect="1"/>
          </p:cNvGraphicFramePr>
          <p:nvPr>
            <p:extLst>
              <p:ext uri="{D42A27DB-BD31-4B8C-83A1-F6EECF244321}">
                <p14:modId xmlns:p14="http://schemas.microsoft.com/office/powerpoint/2010/main" val="3374736468"/>
              </p:ext>
            </p:extLst>
          </p:nvPr>
        </p:nvGraphicFramePr>
        <p:xfrm>
          <a:off x="323528" y="4905323"/>
          <a:ext cx="8128000" cy="1321598"/>
        </p:xfrm>
        <a:graphic>
          <a:graphicData uri="http://schemas.openxmlformats.org/presentationml/2006/ole">
            <mc:AlternateContent xmlns:mc="http://schemas.openxmlformats.org/markup-compatibility/2006">
              <mc:Choice xmlns:v="urn:schemas-microsoft-com:vml" Requires="v">
                <p:oleObj spid="_x0000_s9218" name="文档" r:id="rId5" imgW="3837724" imgH="624514" progId="Word.Document.12">
                  <p:embed/>
                </p:oleObj>
              </mc:Choice>
              <mc:Fallback>
                <p:oleObj name="文档" r:id="rId5" imgW="3837724" imgH="624514" progId="Word.Document.12">
                  <p:embed/>
                  <p:pic>
                    <p:nvPicPr>
                      <p:cNvPr id="5" name="对象 4"/>
                      <p:cNvPicPr/>
                      <p:nvPr/>
                    </p:nvPicPr>
                    <p:blipFill>
                      <a:blip r:embed="rId6"/>
                      <a:stretch>
                        <a:fillRect/>
                      </a:stretch>
                    </p:blipFill>
                    <p:spPr>
                      <a:xfrm>
                        <a:off x="323528" y="4905323"/>
                        <a:ext cx="8128000" cy="1321598"/>
                      </a:xfrm>
                      <a:prstGeom prst="rect">
                        <a:avLst/>
                      </a:prstGeom>
                    </p:spPr>
                  </p:pic>
                </p:oleObj>
              </mc:Fallback>
            </mc:AlternateContent>
          </a:graphicData>
        </a:graphic>
      </p:graphicFrame>
      <p:sp>
        <p:nvSpPr>
          <p:cNvPr id="6" name="矩形 5"/>
          <p:cNvSpPr/>
          <p:nvPr/>
        </p:nvSpPr>
        <p:spPr>
          <a:xfrm>
            <a:off x="3181519" y="2051186"/>
            <a:ext cx="262634" cy="29214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184045" y="2858933"/>
            <a:ext cx="524523" cy="29214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464741" y="3631291"/>
            <a:ext cx="524523" cy="32136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5220072" y="3660506"/>
            <a:ext cx="799200" cy="29214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057371374"/>
      </p:ext>
    </p:extLst>
  </p:cSld>
  <p:clrMapOvr>
    <a:masterClrMapping/>
  </p:clrMapOvr>
  <mc:AlternateContent xmlns:mc="http://schemas.openxmlformats.org/markup-compatibility/2006" xmlns:p14="http://schemas.microsoft.com/office/powerpoint/2010/main">
    <mc:Choice Requires="p14">
      <p:transition spd="slow" p14:dur="1600">
        <p:dissolve/>
      </p:transition>
    </mc:Choice>
    <mc:Fallback xmlns="">
      <p:transition spd="slow">
        <p:dissolv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9"/>
                                        </p:tgtEl>
                                      </p:cBhvr>
                                    </p:animEffect>
                                    <p:set>
                                      <p:cBhvr>
                                        <p:cTn id="22"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251520" y="712749"/>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65000"/>
                  </a:schemeClr>
                </a:solidFill>
                <a:latin typeface="黑体" panose="02010600030101010101" pitchFamily="2" charset="-122"/>
                <a:ea typeface="黑体" panose="02010600030101010101" pitchFamily="2" charset="-122"/>
              </a:rPr>
              <a:t>命题点</a:t>
            </a:r>
            <a:r>
              <a:rPr lang="en-US" altLang="zh-CN" sz="1400" dirty="0">
                <a:solidFill>
                  <a:schemeClr val="bg1">
                    <a:lumMod val="65000"/>
                  </a:schemeClr>
                </a:solidFill>
                <a:latin typeface="黑体" panose="02010600030101010101" pitchFamily="2" charset="-122"/>
                <a:ea typeface="黑体" panose="02010600030101010101" pitchFamily="2" charset="-122"/>
              </a:rPr>
              <a:t>1</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204831" y="712749"/>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65000"/>
                  </a:schemeClr>
                </a:solidFill>
                <a:latin typeface="黑体" panose="02010600030101010101" pitchFamily="2" charset="-122"/>
                <a:ea typeface="黑体" panose="02010600030101010101" pitchFamily="2" charset="-122"/>
              </a:rPr>
              <a:t>命题点</a:t>
            </a:r>
            <a:r>
              <a:rPr lang="en-US" altLang="zh-CN" sz="1400" dirty="0">
                <a:solidFill>
                  <a:schemeClr val="bg1">
                    <a:lumMod val="65000"/>
                  </a:schemeClr>
                </a:solidFill>
                <a:latin typeface="黑体" panose="02010600030101010101" pitchFamily="2" charset="-122"/>
                <a:ea typeface="黑体" panose="02010600030101010101" pitchFamily="2" charset="-122"/>
              </a:rPr>
              <a:t>2</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2158142" y="712749"/>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65000"/>
                  </a:schemeClr>
                </a:solidFill>
                <a:latin typeface="黑体" panose="02010600030101010101" pitchFamily="2" charset="-122"/>
                <a:ea typeface="黑体" panose="02010600030101010101" pitchFamily="2" charset="-122"/>
              </a:rPr>
              <a:t>命题点</a:t>
            </a:r>
            <a:r>
              <a:rPr lang="en-US" altLang="zh-CN" sz="1400" dirty="0">
                <a:solidFill>
                  <a:schemeClr val="bg1">
                    <a:lumMod val="65000"/>
                  </a:schemeClr>
                </a:solidFill>
                <a:latin typeface="黑体" panose="02010600030101010101" pitchFamily="2" charset="-122"/>
                <a:ea typeface="黑体" panose="02010600030101010101" pitchFamily="2" charset="-122"/>
              </a:rPr>
              <a:t>3</a:t>
            </a:r>
          </a:p>
        </p:txBody>
      </p:sp>
      <p:sp>
        <p:nvSpPr>
          <p:cNvPr id="5" name="圆角矩形 4">
            <a:hlinkClick r:id="rId5" action="ppaction://hlinksldjump"/>
          </p:cNvPr>
          <p:cNvSpPr/>
          <p:nvPr/>
        </p:nvSpPr>
        <p:spPr>
          <a:xfrm>
            <a:off x="3111453" y="712749"/>
            <a:ext cx="86409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命题点</a:t>
            </a:r>
            <a:r>
              <a:rPr lang="en-US" altLang="zh-CN" sz="1400" dirty="0">
                <a:solidFill>
                  <a:schemeClr val="bg1"/>
                </a:solidFill>
                <a:latin typeface="黑体" panose="02010600030101010101" pitchFamily="2" charset="-122"/>
                <a:ea typeface="黑体" panose="02010600030101010101" pitchFamily="2" charset="-122"/>
              </a:rPr>
              <a:t>4</a:t>
            </a:r>
          </a:p>
        </p:txBody>
      </p:sp>
      <p:sp>
        <p:nvSpPr>
          <p:cNvPr id="9" name="矩形 8"/>
          <p:cNvSpPr>
            <a:spLocks noChangeAspect="1"/>
          </p:cNvSpPr>
          <p:nvPr/>
        </p:nvSpPr>
        <p:spPr>
          <a:xfrm>
            <a:off x="508000" y="1497936"/>
            <a:ext cx="8128000" cy="4116127"/>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命题点</a:t>
            </a:r>
            <a:r>
              <a:rPr lang="en-US" altLang="zh-CN" sz="2200" b="1" dirty="0">
                <a:solidFill>
                  <a:srgbClr val="000000"/>
                </a:solidFill>
                <a:latin typeface="Times New Roman" panose="02020603050405020304" pitchFamily="18" charset="0"/>
                <a:cs typeface="Times New Roman" panose="02020603050405020304" pitchFamily="18" charset="0"/>
              </a:rPr>
              <a:t>4</a:t>
            </a:r>
            <a:r>
              <a:rPr lang="zh-CN" altLang="zh-CN" sz="2200" i="1"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概率的应用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在一副扑克牌中取牌面花色分别为黑桃、红心、方块各一张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每张牌除颜色外均相同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洗匀后正面朝下放在桌面上</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从这三张牌中随机抽取一张牌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抽到牌面花色为红心的概率是多少</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小王和小李玩摸牌游戏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游戏规则如下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先由小王随机抽出一张牌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记下牌面花色后放回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洗匀后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再由小李随机抽出一张牌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记下牌面花色</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当两张牌面的花色相同时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小王赢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当两张牌面的花色不相同时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小李赢</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请你利用树状图或列表法分析该游戏规则对双方是否公平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并说明理由</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116178053"/>
      </p:ext>
    </p:extLst>
  </p:cSld>
  <p:clrMapOvr>
    <a:masterClrMapping/>
  </p:clrMapOvr>
  <mc:AlternateContent xmlns:mc="http://schemas.openxmlformats.org/markup-compatibility/2006" xmlns:p14="http://schemas.microsoft.com/office/powerpoint/2010/main">
    <mc:Choice Requires="p14">
      <p:transition spd="slow" p14:dur="1400">
        <p:blinds dir="vert"/>
      </p:transition>
    </mc:Choice>
    <mc:Fallback xmlns="">
      <p:transition spd="slow">
        <p:blinds dir="vert"/>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3" action="ppaction://hlinksldjump"/>
          </p:cNvPr>
          <p:cNvSpPr/>
          <p:nvPr/>
        </p:nvSpPr>
        <p:spPr>
          <a:xfrm>
            <a:off x="251520" y="712749"/>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65000"/>
                  </a:schemeClr>
                </a:solidFill>
                <a:latin typeface="黑体" panose="02010600030101010101" pitchFamily="2" charset="-122"/>
                <a:ea typeface="黑体" panose="02010600030101010101" pitchFamily="2" charset="-122"/>
              </a:rPr>
              <a:t>命题点</a:t>
            </a:r>
            <a:r>
              <a:rPr lang="en-US" altLang="zh-CN" sz="1400" dirty="0">
                <a:solidFill>
                  <a:schemeClr val="bg1">
                    <a:lumMod val="65000"/>
                  </a:schemeClr>
                </a:solidFill>
                <a:latin typeface="黑体" panose="02010600030101010101" pitchFamily="2" charset="-122"/>
                <a:ea typeface="黑体" panose="02010600030101010101" pitchFamily="2" charset="-122"/>
              </a:rPr>
              <a:t>1</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3" name="圆角矩形 2">
            <a:hlinkClick r:id="rId4" action="ppaction://hlinksldjump"/>
          </p:cNvPr>
          <p:cNvSpPr/>
          <p:nvPr/>
        </p:nvSpPr>
        <p:spPr>
          <a:xfrm>
            <a:off x="1204831" y="712749"/>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65000"/>
                  </a:schemeClr>
                </a:solidFill>
                <a:latin typeface="黑体" panose="02010600030101010101" pitchFamily="2" charset="-122"/>
                <a:ea typeface="黑体" panose="02010600030101010101" pitchFamily="2" charset="-122"/>
              </a:rPr>
              <a:t>命题点</a:t>
            </a:r>
            <a:r>
              <a:rPr lang="en-US" altLang="zh-CN" sz="1400" dirty="0">
                <a:solidFill>
                  <a:schemeClr val="bg1">
                    <a:lumMod val="65000"/>
                  </a:schemeClr>
                </a:solidFill>
                <a:latin typeface="黑体" panose="02010600030101010101" pitchFamily="2" charset="-122"/>
                <a:ea typeface="黑体" panose="02010600030101010101" pitchFamily="2" charset="-122"/>
              </a:rPr>
              <a:t>2</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4" name="圆角矩形 3">
            <a:hlinkClick r:id="rId5" action="ppaction://hlinksldjump"/>
          </p:cNvPr>
          <p:cNvSpPr/>
          <p:nvPr/>
        </p:nvSpPr>
        <p:spPr>
          <a:xfrm>
            <a:off x="2158142" y="712749"/>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65000"/>
                  </a:schemeClr>
                </a:solidFill>
                <a:latin typeface="黑体" panose="02010600030101010101" pitchFamily="2" charset="-122"/>
                <a:ea typeface="黑体" panose="02010600030101010101" pitchFamily="2" charset="-122"/>
              </a:rPr>
              <a:t>命题点</a:t>
            </a:r>
            <a:r>
              <a:rPr lang="en-US" altLang="zh-CN" sz="1400" dirty="0">
                <a:solidFill>
                  <a:schemeClr val="bg1">
                    <a:lumMod val="65000"/>
                  </a:schemeClr>
                </a:solidFill>
                <a:latin typeface="黑体" panose="02010600030101010101" pitchFamily="2" charset="-122"/>
                <a:ea typeface="黑体" panose="02010600030101010101" pitchFamily="2" charset="-122"/>
              </a:rPr>
              <a:t>3</a:t>
            </a:r>
          </a:p>
        </p:txBody>
      </p:sp>
      <p:sp>
        <p:nvSpPr>
          <p:cNvPr id="5" name="圆角矩形 4">
            <a:hlinkClick r:id="rId6" action="ppaction://hlinksldjump"/>
          </p:cNvPr>
          <p:cNvSpPr/>
          <p:nvPr/>
        </p:nvSpPr>
        <p:spPr>
          <a:xfrm>
            <a:off x="3111453" y="712749"/>
            <a:ext cx="86409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命题点</a:t>
            </a:r>
            <a:r>
              <a:rPr lang="en-US" altLang="zh-CN" sz="1400" dirty="0">
                <a:solidFill>
                  <a:schemeClr val="bg1"/>
                </a:solidFill>
                <a:latin typeface="黑体" panose="02010600030101010101" pitchFamily="2" charset="-122"/>
                <a:ea typeface="黑体" panose="02010600030101010101" pitchFamily="2" charset="-122"/>
              </a:rPr>
              <a:t>4</a:t>
            </a:r>
          </a:p>
        </p:txBody>
      </p:sp>
      <p:graphicFrame>
        <p:nvGraphicFramePr>
          <p:cNvPr id="7" name="对象 6"/>
          <p:cNvGraphicFramePr>
            <a:graphicFrameLocks noChangeAspect="1"/>
          </p:cNvGraphicFramePr>
          <p:nvPr>
            <p:extLst>
              <p:ext uri="{D42A27DB-BD31-4B8C-83A1-F6EECF244321}">
                <p14:modId xmlns:p14="http://schemas.microsoft.com/office/powerpoint/2010/main" val="3945908168"/>
              </p:ext>
            </p:extLst>
          </p:nvPr>
        </p:nvGraphicFramePr>
        <p:xfrm>
          <a:off x="508000" y="1207143"/>
          <a:ext cx="8128000" cy="4854268"/>
        </p:xfrm>
        <a:graphic>
          <a:graphicData uri="http://schemas.openxmlformats.org/presentationml/2006/ole">
            <mc:AlternateContent xmlns:mc="http://schemas.openxmlformats.org/markup-compatibility/2006">
              <mc:Choice xmlns:v="urn:schemas-microsoft-com:vml" Requires="v">
                <p:oleObj spid="_x0000_s18434" name="文档" r:id="rId7" imgW="3894589" imgH="2329309" progId="Word.Document.12">
                  <p:embed/>
                </p:oleObj>
              </mc:Choice>
              <mc:Fallback>
                <p:oleObj name="文档" r:id="rId7" imgW="3894589" imgH="2329309" progId="Word.Document.12">
                  <p:embed/>
                  <p:pic>
                    <p:nvPicPr>
                      <p:cNvPr id="7" name="对象 6"/>
                      <p:cNvPicPr/>
                      <p:nvPr/>
                    </p:nvPicPr>
                    <p:blipFill>
                      <a:blip r:embed="rId8"/>
                      <a:stretch>
                        <a:fillRect/>
                      </a:stretch>
                    </p:blipFill>
                    <p:spPr>
                      <a:xfrm>
                        <a:off x="508000" y="1207143"/>
                        <a:ext cx="8128000" cy="4854268"/>
                      </a:xfrm>
                      <a:prstGeom prst="rect">
                        <a:avLst/>
                      </a:prstGeom>
                    </p:spPr>
                  </p:pic>
                </p:oleObj>
              </mc:Fallback>
            </mc:AlternateContent>
          </a:graphicData>
        </a:graphic>
      </p:graphicFrame>
    </p:spTree>
    <p:extLst>
      <p:ext uri="{BB962C8B-B14F-4D97-AF65-F5344CB8AC3E}">
        <p14:creationId xmlns:p14="http://schemas.microsoft.com/office/powerpoint/2010/main" val="3413804294"/>
      </p:ext>
    </p:extLst>
  </p:cSld>
  <p:clrMapOvr>
    <a:masterClrMapping/>
  </p:clrMapOvr>
  <mc:AlternateContent xmlns:mc="http://schemas.openxmlformats.org/markup-compatibility/2006" xmlns:p14="http://schemas.microsoft.com/office/powerpoint/2010/main">
    <mc:Choice Requires="p14">
      <p:transition spd="slow" p14:dur="1400">
        <p:strips dir="ld"/>
      </p:transition>
    </mc:Choice>
    <mc:Fallback xmlns="">
      <p:transition spd="slow">
        <p:strips dir="ld"/>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3" action="ppaction://hlinksldjump"/>
          </p:cNvPr>
          <p:cNvSpPr/>
          <p:nvPr/>
        </p:nvSpPr>
        <p:spPr>
          <a:xfrm>
            <a:off x="251520" y="712749"/>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65000"/>
                  </a:schemeClr>
                </a:solidFill>
                <a:latin typeface="黑体" panose="02010600030101010101" pitchFamily="2" charset="-122"/>
                <a:ea typeface="黑体" panose="02010600030101010101" pitchFamily="2" charset="-122"/>
              </a:rPr>
              <a:t>命题点</a:t>
            </a:r>
            <a:r>
              <a:rPr lang="en-US" altLang="zh-CN" sz="1400" dirty="0">
                <a:solidFill>
                  <a:schemeClr val="bg1">
                    <a:lumMod val="65000"/>
                  </a:schemeClr>
                </a:solidFill>
                <a:latin typeface="黑体" panose="02010600030101010101" pitchFamily="2" charset="-122"/>
                <a:ea typeface="黑体" panose="02010600030101010101" pitchFamily="2" charset="-122"/>
              </a:rPr>
              <a:t>1</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3" name="圆角矩形 2">
            <a:hlinkClick r:id="rId4" action="ppaction://hlinksldjump"/>
          </p:cNvPr>
          <p:cNvSpPr/>
          <p:nvPr/>
        </p:nvSpPr>
        <p:spPr>
          <a:xfrm>
            <a:off x="1204831" y="712749"/>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65000"/>
                  </a:schemeClr>
                </a:solidFill>
                <a:latin typeface="黑体" panose="02010600030101010101" pitchFamily="2" charset="-122"/>
                <a:ea typeface="黑体" panose="02010600030101010101" pitchFamily="2" charset="-122"/>
              </a:rPr>
              <a:t>命题点</a:t>
            </a:r>
            <a:r>
              <a:rPr lang="en-US" altLang="zh-CN" sz="1400" dirty="0">
                <a:solidFill>
                  <a:schemeClr val="bg1">
                    <a:lumMod val="65000"/>
                  </a:schemeClr>
                </a:solidFill>
                <a:latin typeface="黑体" panose="02010600030101010101" pitchFamily="2" charset="-122"/>
                <a:ea typeface="黑体" panose="02010600030101010101" pitchFamily="2" charset="-122"/>
              </a:rPr>
              <a:t>2</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4" name="圆角矩形 3">
            <a:hlinkClick r:id="rId5" action="ppaction://hlinksldjump"/>
          </p:cNvPr>
          <p:cNvSpPr/>
          <p:nvPr/>
        </p:nvSpPr>
        <p:spPr>
          <a:xfrm>
            <a:off x="2158142" y="712749"/>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65000"/>
                  </a:schemeClr>
                </a:solidFill>
                <a:latin typeface="黑体" panose="02010600030101010101" pitchFamily="2" charset="-122"/>
                <a:ea typeface="黑体" panose="02010600030101010101" pitchFamily="2" charset="-122"/>
              </a:rPr>
              <a:t>命题点</a:t>
            </a:r>
            <a:r>
              <a:rPr lang="en-US" altLang="zh-CN" sz="1400" dirty="0">
                <a:solidFill>
                  <a:schemeClr val="bg1">
                    <a:lumMod val="65000"/>
                  </a:schemeClr>
                </a:solidFill>
                <a:latin typeface="黑体" panose="02010600030101010101" pitchFamily="2" charset="-122"/>
                <a:ea typeface="黑体" panose="02010600030101010101" pitchFamily="2" charset="-122"/>
              </a:rPr>
              <a:t>3</a:t>
            </a:r>
          </a:p>
        </p:txBody>
      </p:sp>
      <p:sp>
        <p:nvSpPr>
          <p:cNvPr id="5" name="圆角矩形 4">
            <a:hlinkClick r:id="rId6" action="ppaction://hlinksldjump"/>
          </p:cNvPr>
          <p:cNvSpPr/>
          <p:nvPr/>
        </p:nvSpPr>
        <p:spPr>
          <a:xfrm>
            <a:off x="3111453" y="712749"/>
            <a:ext cx="86409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命题点</a:t>
            </a:r>
            <a:r>
              <a:rPr lang="en-US" altLang="zh-CN" sz="1400" dirty="0">
                <a:solidFill>
                  <a:schemeClr val="bg1"/>
                </a:solidFill>
                <a:latin typeface="黑体" panose="02010600030101010101" pitchFamily="2" charset="-122"/>
                <a:ea typeface="黑体" panose="02010600030101010101" pitchFamily="2" charset="-122"/>
              </a:rPr>
              <a:t>4</a:t>
            </a:r>
          </a:p>
        </p:txBody>
      </p:sp>
      <p:graphicFrame>
        <p:nvGraphicFramePr>
          <p:cNvPr id="6" name="对象 5"/>
          <p:cNvGraphicFramePr>
            <a:graphicFrameLocks noChangeAspect="1"/>
          </p:cNvGraphicFramePr>
          <p:nvPr>
            <p:extLst>
              <p:ext uri="{D42A27DB-BD31-4B8C-83A1-F6EECF244321}">
                <p14:modId xmlns:p14="http://schemas.microsoft.com/office/powerpoint/2010/main" val="425177628"/>
              </p:ext>
            </p:extLst>
          </p:nvPr>
        </p:nvGraphicFramePr>
        <p:xfrm>
          <a:off x="508000" y="2614403"/>
          <a:ext cx="8128000" cy="1883194"/>
        </p:xfrm>
        <a:graphic>
          <a:graphicData uri="http://schemas.openxmlformats.org/presentationml/2006/ole">
            <mc:AlternateContent xmlns:mc="http://schemas.openxmlformats.org/markup-compatibility/2006">
              <mc:Choice xmlns:v="urn:schemas-microsoft-com:vml" Requires="v">
                <p:oleObj spid="_x0000_s19458" name="文档" r:id="rId7" imgW="3837724" imgH="889536" progId="Word.Document.12">
                  <p:embed/>
                </p:oleObj>
              </mc:Choice>
              <mc:Fallback>
                <p:oleObj name="文档" r:id="rId7" imgW="3837724" imgH="889536" progId="Word.Document.12">
                  <p:embed/>
                  <p:pic>
                    <p:nvPicPr>
                      <p:cNvPr id="6" name="对象 5"/>
                      <p:cNvPicPr/>
                      <p:nvPr/>
                    </p:nvPicPr>
                    <p:blipFill>
                      <a:blip r:embed="rId8"/>
                      <a:stretch>
                        <a:fillRect/>
                      </a:stretch>
                    </p:blipFill>
                    <p:spPr>
                      <a:xfrm>
                        <a:off x="508000" y="2614403"/>
                        <a:ext cx="8128000" cy="1883194"/>
                      </a:xfrm>
                      <a:prstGeom prst="rect">
                        <a:avLst/>
                      </a:prstGeom>
                    </p:spPr>
                  </p:pic>
                </p:oleObj>
              </mc:Fallback>
            </mc:AlternateContent>
          </a:graphicData>
        </a:graphic>
      </p:graphicFrame>
    </p:spTree>
    <p:extLst>
      <p:ext uri="{BB962C8B-B14F-4D97-AF65-F5344CB8AC3E}">
        <p14:creationId xmlns:p14="http://schemas.microsoft.com/office/powerpoint/2010/main" val="249545239"/>
      </p:ext>
    </p:extLst>
  </p:cSld>
  <p:clrMapOvr>
    <a:masterClrMapping/>
  </p:clrMapOvr>
  <mc:AlternateContent xmlns:mc="http://schemas.openxmlformats.org/markup-compatibility/2006" xmlns:p14="http://schemas.microsoft.com/office/powerpoint/2010/main">
    <mc:Choice Requires="p14">
      <p:transition spd="slow" p14:dur="1400">
        <p:pull dir="d"/>
      </p:transition>
    </mc:Choice>
    <mc:Fallback xmlns="">
      <p:transition spd="slow">
        <p:pull dir="d"/>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251520" y="712749"/>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65000"/>
                  </a:schemeClr>
                </a:solidFill>
                <a:latin typeface="黑体" panose="02010600030101010101" pitchFamily="2" charset="-122"/>
                <a:ea typeface="黑体" panose="02010600030101010101" pitchFamily="2" charset="-122"/>
              </a:rPr>
              <a:t>命题点</a:t>
            </a:r>
            <a:r>
              <a:rPr lang="en-US" altLang="zh-CN" sz="1400" dirty="0">
                <a:solidFill>
                  <a:schemeClr val="bg1">
                    <a:lumMod val="65000"/>
                  </a:schemeClr>
                </a:solidFill>
                <a:latin typeface="黑体" panose="02010600030101010101" pitchFamily="2" charset="-122"/>
                <a:ea typeface="黑体" panose="02010600030101010101" pitchFamily="2" charset="-122"/>
              </a:rPr>
              <a:t>1</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3" name="圆角矩形 2">
            <a:hlinkClick r:id="rId3" action="ppaction://hlinksldjump"/>
          </p:cNvPr>
          <p:cNvSpPr/>
          <p:nvPr/>
        </p:nvSpPr>
        <p:spPr>
          <a:xfrm>
            <a:off x="1204831" y="712749"/>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65000"/>
                  </a:schemeClr>
                </a:solidFill>
                <a:latin typeface="黑体" panose="02010600030101010101" pitchFamily="2" charset="-122"/>
                <a:ea typeface="黑体" panose="02010600030101010101" pitchFamily="2" charset="-122"/>
              </a:rPr>
              <a:t>命题点</a:t>
            </a:r>
            <a:r>
              <a:rPr lang="en-US" altLang="zh-CN" sz="1400" dirty="0">
                <a:solidFill>
                  <a:schemeClr val="bg1">
                    <a:lumMod val="65000"/>
                  </a:schemeClr>
                </a:solidFill>
                <a:latin typeface="黑体" panose="02010600030101010101" pitchFamily="2" charset="-122"/>
                <a:ea typeface="黑体" panose="02010600030101010101" pitchFamily="2" charset="-122"/>
              </a:rPr>
              <a:t>2</a:t>
            </a:r>
            <a:endParaRPr lang="zh-CN" altLang="en-US" sz="1400" dirty="0">
              <a:solidFill>
                <a:schemeClr val="bg1">
                  <a:lumMod val="65000"/>
                </a:schemeClr>
              </a:solidFill>
              <a:latin typeface="黑体" panose="02010600030101010101" pitchFamily="2" charset="-122"/>
              <a:ea typeface="黑体" panose="02010600030101010101" pitchFamily="2" charset="-122"/>
            </a:endParaRPr>
          </a:p>
        </p:txBody>
      </p:sp>
      <p:sp>
        <p:nvSpPr>
          <p:cNvPr id="4" name="圆角矩形 3">
            <a:hlinkClick r:id="rId4" action="ppaction://hlinksldjump"/>
          </p:cNvPr>
          <p:cNvSpPr/>
          <p:nvPr/>
        </p:nvSpPr>
        <p:spPr>
          <a:xfrm>
            <a:off x="2158142" y="712749"/>
            <a:ext cx="86409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65000"/>
                  </a:schemeClr>
                </a:solidFill>
                <a:latin typeface="黑体" panose="02010600030101010101" pitchFamily="2" charset="-122"/>
                <a:ea typeface="黑体" panose="02010600030101010101" pitchFamily="2" charset="-122"/>
              </a:rPr>
              <a:t>命题点</a:t>
            </a:r>
            <a:r>
              <a:rPr lang="en-US" altLang="zh-CN" sz="1400" dirty="0">
                <a:solidFill>
                  <a:schemeClr val="bg1">
                    <a:lumMod val="65000"/>
                  </a:schemeClr>
                </a:solidFill>
                <a:latin typeface="黑体" panose="02010600030101010101" pitchFamily="2" charset="-122"/>
                <a:ea typeface="黑体" panose="02010600030101010101" pitchFamily="2" charset="-122"/>
              </a:rPr>
              <a:t>3</a:t>
            </a:r>
          </a:p>
        </p:txBody>
      </p:sp>
      <p:sp>
        <p:nvSpPr>
          <p:cNvPr id="5" name="圆角矩形 4">
            <a:hlinkClick r:id="rId5" action="ppaction://hlinksldjump"/>
          </p:cNvPr>
          <p:cNvSpPr/>
          <p:nvPr/>
        </p:nvSpPr>
        <p:spPr>
          <a:xfrm>
            <a:off x="3111453" y="712749"/>
            <a:ext cx="86409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命题点</a:t>
            </a:r>
            <a:r>
              <a:rPr lang="en-US" altLang="zh-CN" sz="1400" dirty="0">
                <a:solidFill>
                  <a:schemeClr val="bg1"/>
                </a:solidFill>
                <a:latin typeface="黑体" panose="02010600030101010101" pitchFamily="2" charset="-122"/>
                <a:ea typeface="黑体" panose="02010600030101010101" pitchFamily="2" charset="-122"/>
              </a:rPr>
              <a:t>4</a:t>
            </a:r>
          </a:p>
        </p:txBody>
      </p:sp>
      <p:pic>
        <p:nvPicPr>
          <p:cNvPr id="7" name="图片 6"/>
          <p:cNvPicPr>
            <a:picLocks noChangeAspect="1"/>
          </p:cNvPicPr>
          <p:nvPr/>
        </p:nvPicPr>
        <p:blipFill>
          <a:blip r:embed="rId6"/>
          <a:stretch>
            <a:fillRect/>
          </a:stretch>
        </p:blipFill>
        <p:spPr>
          <a:xfrm>
            <a:off x="382571" y="1700808"/>
            <a:ext cx="8378857" cy="3215545"/>
          </a:xfrm>
          <a:prstGeom prst="rect">
            <a:avLst/>
          </a:prstGeom>
        </p:spPr>
      </p:pic>
    </p:spTree>
    <p:extLst>
      <p:ext uri="{BB962C8B-B14F-4D97-AF65-F5344CB8AC3E}">
        <p14:creationId xmlns:p14="http://schemas.microsoft.com/office/powerpoint/2010/main" val="512604488"/>
      </p:ext>
    </p:extLst>
  </p:cSld>
  <p:clrMapOvr>
    <a:masterClrMapping/>
  </p:clrMapOvr>
  <mc:AlternateContent xmlns:mc="http://schemas.openxmlformats.org/markup-compatibility/2006" xmlns:p14="http://schemas.microsoft.com/office/powerpoint/2010/main">
    <mc:Choice Requires="p14">
      <p:transition spd="slow" p14:dur="1400">
        <p:strips dir="ru"/>
      </p:transition>
    </mc:Choice>
    <mc:Fallback xmlns="">
      <p:transition spd="slow">
        <p:strips dir="ru"/>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a:hlinkClick r:id="rId2" action="ppaction://hlinksldjump"/>
          </p:cNvPr>
          <p:cNvSpPr/>
          <p:nvPr/>
        </p:nvSpPr>
        <p:spPr>
          <a:xfrm>
            <a:off x="251520" y="712749"/>
            <a:ext cx="104570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考点梳理</a:t>
            </a:r>
          </a:p>
        </p:txBody>
      </p:sp>
      <p:sp>
        <p:nvSpPr>
          <p:cNvPr id="4" name="圆角矩形 3">
            <a:hlinkClick r:id="rId3" action="ppaction://hlinksldjump"/>
          </p:cNvPr>
          <p:cNvSpPr/>
          <p:nvPr/>
        </p:nvSpPr>
        <p:spPr>
          <a:xfrm>
            <a:off x="1348847" y="712749"/>
            <a:ext cx="104570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65000"/>
                  </a:schemeClr>
                </a:solidFill>
                <a:latin typeface="黑体" panose="02010600030101010101" pitchFamily="2" charset="-122"/>
                <a:ea typeface="黑体" panose="02010600030101010101" pitchFamily="2" charset="-122"/>
              </a:rPr>
              <a:t>自主测试</a:t>
            </a:r>
          </a:p>
        </p:txBody>
      </p:sp>
      <p:sp>
        <p:nvSpPr>
          <p:cNvPr id="2" name="矩形 1"/>
          <p:cNvSpPr>
            <a:spLocks noChangeAspect="1"/>
          </p:cNvSpPr>
          <p:nvPr/>
        </p:nvSpPr>
        <p:spPr>
          <a:xfrm>
            <a:off x="508000" y="1988840"/>
            <a:ext cx="8128000" cy="2897332"/>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注意</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一般地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随机事件发生的可能性是有大小的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它的大小要由该事件所包含的各种可能的结果个数在全部可能结果总数中所占的比来确定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它占结果总数的比例大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它的可能性就大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它占结果总数的比例小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它的可能性就小</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随机事件发生的概率在</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不包括</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必然事件发生的机率是</a:t>
            </a:r>
            <a:r>
              <a:rPr lang="en-US" altLang="zh-CN" sz="2200" dirty="0">
                <a:solidFill>
                  <a:srgbClr val="000000"/>
                </a:solidFill>
                <a:latin typeface="Times New Roman" panose="02020603050405020304" pitchFamily="18" charset="0"/>
                <a:cs typeface="Times New Roman" panose="02020603050405020304" pitchFamily="18" charset="0"/>
              </a:rPr>
              <a:t>100%,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即概率为</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不可能事件发生的机率为</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即概率为</a:t>
            </a:r>
            <a:r>
              <a:rPr lang="en-US" altLang="zh-CN" sz="2200" dirty="0">
                <a:solidFill>
                  <a:srgbClr val="000000"/>
                </a:solidFill>
                <a:latin typeface="Times New Roman" panose="02020603050405020304" pitchFamily="18" charset="0"/>
                <a:cs typeface="Times New Roman" panose="02020603050405020304" pitchFamily="18" charset="0"/>
              </a:rPr>
              <a:t>0</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84506643"/>
      </p:ext>
    </p:extLst>
  </p:cSld>
  <p:clrMapOvr>
    <a:masterClrMapping/>
  </p:clrMapOvr>
  <mc:AlternateContent xmlns:mc="http://schemas.openxmlformats.org/markup-compatibility/2006" xmlns:p14="http://schemas.microsoft.com/office/powerpoint/2010/main">
    <mc:Choice Requires="p14">
      <p:transition spd="slow" p14:dur="1600">
        <p:fade thruBlk="1"/>
      </p:transition>
    </mc:Choice>
    <mc:Fallback xmlns="">
      <p:transition spd="slow">
        <p:fade thruBlk="1"/>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a:hlinkClick r:id="rId3" action="ppaction://hlinksldjump"/>
          </p:cNvPr>
          <p:cNvSpPr/>
          <p:nvPr/>
        </p:nvSpPr>
        <p:spPr>
          <a:xfrm>
            <a:off x="251520" y="712749"/>
            <a:ext cx="104570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考点梳理</a:t>
            </a:r>
          </a:p>
        </p:txBody>
      </p:sp>
      <p:sp>
        <p:nvSpPr>
          <p:cNvPr id="4" name="圆角矩形 3">
            <a:hlinkClick r:id="rId4" action="ppaction://hlinksldjump"/>
          </p:cNvPr>
          <p:cNvSpPr/>
          <p:nvPr/>
        </p:nvSpPr>
        <p:spPr>
          <a:xfrm>
            <a:off x="1348847" y="712749"/>
            <a:ext cx="104570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65000"/>
                  </a:schemeClr>
                </a:solidFill>
                <a:latin typeface="黑体" panose="02010600030101010101" pitchFamily="2" charset="-122"/>
                <a:ea typeface="黑体" panose="02010600030101010101" pitchFamily="2" charset="-122"/>
              </a:rPr>
              <a:t>自主测试</a:t>
            </a:r>
          </a:p>
        </p:txBody>
      </p:sp>
      <p:graphicFrame>
        <p:nvGraphicFramePr>
          <p:cNvPr id="7" name="对象 6"/>
          <p:cNvGraphicFramePr>
            <a:graphicFrameLocks noChangeAspect="1"/>
          </p:cNvGraphicFramePr>
          <p:nvPr>
            <p:extLst>
              <p:ext uri="{D42A27DB-BD31-4B8C-83A1-F6EECF244321}">
                <p14:modId xmlns:p14="http://schemas.microsoft.com/office/powerpoint/2010/main" val="1648264527"/>
              </p:ext>
            </p:extLst>
          </p:nvPr>
        </p:nvGraphicFramePr>
        <p:xfrm>
          <a:off x="508000" y="1921657"/>
          <a:ext cx="8128000" cy="3268687"/>
        </p:xfrm>
        <a:graphic>
          <a:graphicData uri="http://schemas.openxmlformats.org/presentationml/2006/ole">
            <mc:AlternateContent xmlns:mc="http://schemas.openxmlformats.org/markup-compatibility/2006">
              <mc:Choice xmlns:v="urn:schemas-microsoft-com:vml" Requires="v">
                <p:oleObj spid="_x0000_s10242" name="文档" r:id="rId5" imgW="3837724" imgH="1542536" progId="Word.Document.12">
                  <p:embed/>
                </p:oleObj>
              </mc:Choice>
              <mc:Fallback>
                <p:oleObj name="文档" r:id="rId5" imgW="3837724" imgH="1542536" progId="Word.Document.12">
                  <p:embed/>
                  <p:pic>
                    <p:nvPicPr>
                      <p:cNvPr id="7" name="对象 6"/>
                      <p:cNvPicPr/>
                      <p:nvPr/>
                    </p:nvPicPr>
                    <p:blipFill>
                      <a:blip r:embed="rId6"/>
                      <a:stretch>
                        <a:fillRect/>
                      </a:stretch>
                    </p:blipFill>
                    <p:spPr>
                      <a:xfrm>
                        <a:off x="508000" y="1921657"/>
                        <a:ext cx="8128000" cy="3268687"/>
                      </a:xfrm>
                      <a:prstGeom prst="rect">
                        <a:avLst/>
                      </a:prstGeom>
                    </p:spPr>
                  </p:pic>
                </p:oleObj>
              </mc:Fallback>
            </mc:AlternateContent>
          </a:graphicData>
        </a:graphic>
      </p:graphicFrame>
      <p:sp>
        <p:nvSpPr>
          <p:cNvPr id="5" name="矩形 4"/>
          <p:cNvSpPr/>
          <p:nvPr/>
        </p:nvSpPr>
        <p:spPr>
          <a:xfrm>
            <a:off x="6742631" y="2745639"/>
            <a:ext cx="524523" cy="29214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721774868"/>
      </p:ext>
    </p:extLst>
  </p:cSld>
  <p:clrMapOvr>
    <a:masterClrMapping/>
  </p:clrMapOvr>
  <mc:AlternateContent xmlns:mc="http://schemas.openxmlformats.org/markup-compatibility/2006" xmlns:p14="http://schemas.microsoft.com/office/powerpoint/2010/main">
    <mc:Choice Requires="p14">
      <p:transition spd="slow" p14:dur="1600">
        <p:dissolve/>
      </p:transition>
    </mc:Choice>
    <mc:Fallback xmlns="">
      <p:transition spd="slow">
        <p:dissolv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a:hlinkClick r:id="rId3" action="ppaction://hlinksldjump"/>
          </p:cNvPr>
          <p:cNvSpPr/>
          <p:nvPr/>
        </p:nvSpPr>
        <p:spPr>
          <a:xfrm>
            <a:off x="251520" y="712749"/>
            <a:ext cx="104570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考点梳理</a:t>
            </a:r>
          </a:p>
        </p:txBody>
      </p:sp>
      <p:sp>
        <p:nvSpPr>
          <p:cNvPr id="4" name="圆角矩形 3">
            <a:hlinkClick r:id="rId4" action="ppaction://hlinksldjump"/>
          </p:cNvPr>
          <p:cNvSpPr/>
          <p:nvPr/>
        </p:nvSpPr>
        <p:spPr>
          <a:xfrm>
            <a:off x="1348847" y="712749"/>
            <a:ext cx="104570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65000"/>
                  </a:schemeClr>
                </a:solidFill>
                <a:latin typeface="黑体" panose="02010600030101010101" pitchFamily="2" charset="-122"/>
                <a:ea typeface="黑体" panose="02010600030101010101" pitchFamily="2" charset="-122"/>
              </a:rPr>
              <a:t>自主测试</a:t>
            </a:r>
          </a:p>
        </p:txBody>
      </p:sp>
      <p:graphicFrame>
        <p:nvGraphicFramePr>
          <p:cNvPr id="5" name="对象 4"/>
          <p:cNvGraphicFramePr>
            <a:graphicFrameLocks noChangeAspect="1"/>
          </p:cNvGraphicFramePr>
          <p:nvPr>
            <p:extLst>
              <p:ext uri="{D42A27DB-BD31-4B8C-83A1-F6EECF244321}">
                <p14:modId xmlns:p14="http://schemas.microsoft.com/office/powerpoint/2010/main" val="2949092273"/>
              </p:ext>
            </p:extLst>
          </p:nvPr>
        </p:nvGraphicFramePr>
        <p:xfrm>
          <a:off x="508000" y="1556792"/>
          <a:ext cx="8128000" cy="3949567"/>
        </p:xfrm>
        <a:graphic>
          <a:graphicData uri="http://schemas.openxmlformats.org/presentationml/2006/ole">
            <mc:AlternateContent xmlns:mc="http://schemas.openxmlformats.org/markup-compatibility/2006">
              <mc:Choice xmlns:v="urn:schemas-microsoft-com:vml" Requires="v">
                <p:oleObj spid="_x0000_s11266" name="文档" r:id="rId5" imgW="3947136" imgH="1917173" progId="Word.Document.12">
                  <p:embed/>
                </p:oleObj>
              </mc:Choice>
              <mc:Fallback>
                <p:oleObj name="文档" r:id="rId5" imgW="3947136" imgH="1917173" progId="Word.Document.12">
                  <p:embed/>
                  <p:pic>
                    <p:nvPicPr>
                      <p:cNvPr id="5" name="对象 4"/>
                      <p:cNvPicPr/>
                      <p:nvPr/>
                    </p:nvPicPr>
                    <p:blipFill>
                      <a:blip r:embed="rId6"/>
                      <a:stretch>
                        <a:fillRect/>
                      </a:stretch>
                    </p:blipFill>
                    <p:spPr>
                      <a:xfrm>
                        <a:off x="508000" y="1556792"/>
                        <a:ext cx="8128000" cy="3949567"/>
                      </a:xfrm>
                      <a:prstGeom prst="rect">
                        <a:avLst/>
                      </a:prstGeom>
                    </p:spPr>
                  </p:pic>
                </p:oleObj>
              </mc:Fallback>
            </mc:AlternateContent>
          </a:graphicData>
        </a:graphic>
      </p:graphicFrame>
    </p:spTree>
    <p:extLst>
      <p:ext uri="{BB962C8B-B14F-4D97-AF65-F5344CB8AC3E}">
        <p14:creationId xmlns:p14="http://schemas.microsoft.com/office/powerpoint/2010/main" val="1751054141"/>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a:hlinkClick r:id="rId3" action="ppaction://hlinksldjump"/>
          </p:cNvPr>
          <p:cNvSpPr/>
          <p:nvPr/>
        </p:nvSpPr>
        <p:spPr>
          <a:xfrm>
            <a:off x="251520" y="712749"/>
            <a:ext cx="104570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考点梳理</a:t>
            </a:r>
          </a:p>
        </p:txBody>
      </p:sp>
      <p:sp>
        <p:nvSpPr>
          <p:cNvPr id="4" name="圆角矩形 3">
            <a:hlinkClick r:id="rId4" action="ppaction://hlinksldjump"/>
          </p:cNvPr>
          <p:cNvSpPr/>
          <p:nvPr/>
        </p:nvSpPr>
        <p:spPr>
          <a:xfrm>
            <a:off x="1348847" y="712749"/>
            <a:ext cx="104570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65000"/>
                  </a:schemeClr>
                </a:solidFill>
                <a:latin typeface="黑体" panose="02010600030101010101" pitchFamily="2" charset="-122"/>
                <a:ea typeface="黑体" panose="02010600030101010101" pitchFamily="2" charset="-122"/>
              </a:rPr>
              <a:t>自主测试</a:t>
            </a:r>
          </a:p>
        </p:txBody>
      </p:sp>
      <p:graphicFrame>
        <p:nvGraphicFramePr>
          <p:cNvPr id="2" name="对象 1"/>
          <p:cNvGraphicFramePr>
            <a:graphicFrameLocks noChangeAspect="1"/>
          </p:cNvGraphicFramePr>
          <p:nvPr>
            <p:extLst>
              <p:ext uri="{D42A27DB-BD31-4B8C-83A1-F6EECF244321}">
                <p14:modId xmlns:p14="http://schemas.microsoft.com/office/powerpoint/2010/main" val="102675700"/>
              </p:ext>
            </p:extLst>
          </p:nvPr>
        </p:nvGraphicFramePr>
        <p:xfrm>
          <a:off x="508000" y="1424594"/>
          <a:ext cx="8128000" cy="4812718"/>
        </p:xfrm>
        <a:graphic>
          <a:graphicData uri="http://schemas.openxmlformats.org/presentationml/2006/ole">
            <mc:AlternateContent xmlns:mc="http://schemas.openxmlformats.org/markup-compatibility/2006">
              <mc:Choice xmlns:v="urn:schemas-microsoft-com:vml" Requires="v">
                <p:oleObj spid="_x0000_s12290" name="文档" r:id="rId5" imgW="3947136" imgH="2336521" progId="Word.Document.12">
                  <p:embed/>
                </p:oleObj>
              </mc:Choice>
              <mc:Fallback>
                <p:oleObj name="文档" r:id="rId5" imgW="3947136" imgH="2336521" progId="Word.Document.12">
                  <p:embed/>
                  <p:pic>
                    <p:nvPicPr>
                      <p:cNvPr id="2" name="对象 1"/>
                      <p:cNvPicPr/>
                      <p:nvPr/>
                    </p:nvPicPr>
                    <p:blipFill>
                      <a:blip r:embed="rId6"/>
                      <a:stretch>
                        <a:fillRect/>
                      </a:stretch>
                    </p:blipFill>
                    <p:spPr>
                      <a:xfrm>
                        <a:off x="508000" y="1424594"/>
                        <a:ext cx="8128000" cy="4812718"/>
                      </a:xfrm>
                      <a:prstGeom prst="rect">
                        <a:avLst/>
                      </a:prstGeom>
                    </p:spPr>
                  </p:pic>
                </p:oleObj>
              </mc:Fallback>
            </mc:AlternateContent>
          </a:graphicData>
        </a:graphic>
      </p:graphicFrame>
    </p:spTree>
    <p:extLst>
      <p:ext uri="{BB962C8B-B14F-4D97-AF65-F5344CB8AC3E}">
        <p14:creationId xmlns:p14="http://schemas.microsoft.com/office/powerpoint/2010/main" val="3854921660"/>
      </p:ext>
    </p:extLst>
  </p:cSld>
  <p:clrMapOvr>
    <a:masterClrMapping/>
  </p:clrMapOvr>
  <mc:AlternateContent xmlns:mc="http://schemas.openxmlformats.org/markup-compatibility/2006" xmlns:p14="http://schemas.microsoft.com/office/powerpoint/2010/main">
    <mc:Choice Requires="p14">
      <p:transition spd="slow" p14:dur="1600">
        <p:split dir="in"/>
      </p:transition>
    </mc:Choice>
    <mc:Fallback xmlns="">
      <p:transition spd="slow">
        <p:split dir="in"/>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a:hlinkClick r:id="rId2" action="ppaction://hlinksldjump"/>
          </p:cNvPr>
          <p:cNvSpPr/>
          <p:nvPr/>
        </p:nvSpPr>
        <p:spPr>
          <a:xfrm>
            <a:off x="251520" y="712749"/>
            <a:ext cx="104570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考点梳理</a:t>
            </a:r>
          </a:p>
        </p:txBody>
      </p:sp>
      <p:sp>
        <p:nvSpPr>
          <p:cNvPr id="4" name="圆角矩形 3">
            <a:hlinkClick r:id="rId3" action="ppaction://hlinksldjump"/>
          </p:cNvPr>
          <p:cNvSpPr/>
          <p:nvPr/>
        </p:nvSpPr>
        <p:spPr>
          <a:xfrm>
            <a:off x="1348847" y="712749"/>
            <a:ext cx="104570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65000"/>
                  </a:schemeClr>
                </a:solidFill>
                <a:latin typeface="黑体" panose="02010600030101010101" pitchFamily="2" charset="-122"/>
                <a:ea typeface="黑体" panose="02010600030101010101" pitchFamily="2" charset="-122"/>
              </a:rPr>
              <a:t>自主测试</a:t>
            </a:r>
          </a:p>
        </p:txBody>
      </p:sp>
      <p:sp>
        <p:nvSpPr>
          <p:cNvPr id="5" name="矩形 4"/>
          <p:cNvSpPr>
            <a:spLocks noChangeAspect="1"/>
          </p:cNvSpPr>
          <p:nvPr/>
        </p:nvSpPr>
        <p:spPr>
          <a:xfrm>
            <a:off x="508000" y="1294804"/>
            <a:ext cx="8128000" cy="4522392"/>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考点三</a:t>
            </a:r>
            <a:r>
              <a:rPr lang="zh-CN" altLang="zh-CN" sz="2200" i="1"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利用频率估计概率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适用条件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当试验的所有可能结果不是有限个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或各种结果发生的可能性不相等时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我们一般要通过统计频率来估计概率</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方法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进行大量重复试验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当事件发生的频率越来越靠近一个</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常数</a:t>
            </a:r>
            <a:r>
              <a:rPr lang="zh-CN" altLang="zh-CN" sz="2200" dirty="0">
                <a:solidFill>
                  <a:srgbClr val="000000"/>
                </a:solidFill>
                <a:latin typeface="Times New Roman" panose="02020603050405020304" pitchFamily="18" charset="0"/>
                <a:cs typeface="Times New Roman" panose="02020603050405020304" pitchFamily="18" charset="0"/>
              </a:rPr>
              <a:t>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该</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常数</a:t>
            </a:r>
            <a:r>
              <a:rPr lang="zh-CN" altLang="zh-CN" sz="2200" dirty="0">
                <a:solidFill>
                  <a:srgbClr val="000000"/>
                </a:solidFill>
                <a:latin typeface="Times New Roman" panose="02020603050405020304" pitchFamily="18" charset="0"/>
                <a:cs typeface="Times New Roman" panose="02020603050405020304" pitchFamily="18" charset="0"/>
              </a:rPr>
              <a:t>就可认为是这个事件发生的概率</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考点四</a:t>
            </a:r>
            <a:r>
              <a:rPr lang="zh-CN" altLang="zh-CN" sz="2200" i="1"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概率的应用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概率是和实际结合非常紧密的数学知识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可以对生活中的某些现象做出评判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如解释摸奖、评判游戏活动的公平性、数学竞赛获奖的可能性等等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还可以对某些事件做出决策</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7380312" y="3343364"/>
            <a:ext cx="524523" cy="32136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899907" y="3739773"/>
            <a:ext cx="524523" cy="32136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525957494"/>
      </p:ext>
    </p:extLst>
  </p:cSld>
  <p:clrMapOvr>
    <a:masterClrMapping/>
  </p:clrMapOvr>
  <mc:AlternateContent xmlns:mc="http://schemas.openxmlformats.org/markup-compatibility/2006" xmlns:p14="http://schemas.microsoft.com/office/powerpoint/2010/main">
    <mc:Choice Requires="p14">
      <p:transition spd="slow" p14:dur="1600">
        <p:split dir="in"/>
      </p:transition>
    </mc:Choice>
    <mc:Fallback xmlns="">
      <p:transition spd="slow">
        <p:split dir="in"/>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圆角矩形 4">
            <a:hlinkClick r:id="rId2" action="ppaction://hlinksldjump"/>
          </p:cNvPr>
          <p:cNvSpPr/>
          <p:nvPr/>
        </p:nvSpPr>
        <p:spPr>
          <a:xfrm>
            <a:off x="251520" y="712749"/>
            <a:ext cx="104570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65000"/>
                  </a:schemeClr>
                </a:solidFill>
                <a:latin typeface="黑体" panose="02010600030101010101" pitchFamily="2" charset="-122"/>
                <a:ea typeface="黑体" panose="02010600030101010101" pitchFamily="2" charset="-122"/>
              </a:rPr>
              <a:t>考点梳理</a:t>
            </a:r>
          </a:p>
        </p:txBody>
      </p:sp>
      <p:sp>
        <p:nvSpPr>
          <p:cNvPr id="6" name="圆角矩形 5">
            <a:hlinkClick r:id="rId3" action="ppaction://hlinksldjump"/>
          </p:cNvPr>
          <p:cNvSpPr/>
          <p:nvPr/>
        </p:nvSpPr>
        <p:spPr>
          <a:xfrm>
            <a:off x="1348847" y="712749"/>
            <a:ext cx="104570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自主测试</a:t>
            </a:r>
          </a:p>
        </p:txBody>
      </p:sp>
      <p:sp>
        <p:nvSpPr>
          <p:cNvPr id="2" name="矩形 1"/>
          <p:cNvSpPr>
            <a:spLocks noChangeAspect="1"/>
          </p:cNvSpPr>
          <p:nvPr/>
        </p:nvSpPr>
        <p:spPr>
          <a:xfrm>
            <a:off x="508000" y="1177737"/>
            <a:ext cx="8128000" cy="496751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下列说法正确的是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为了审核书稿中的错别字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选择抽样调查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为了了解春节联欢晚会的收视率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选择全面调查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射击运动员射击一次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命中靶心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是随机事件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买一瓶可乐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再来一瓶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是必然事件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C</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是实数</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cs typeface="Times New Roman" panose="02020603050405020304" pitchFamily="18" charset="0"/>
              </a:rPr>
              <a:t>这一事件是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必然事件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不确定事件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不可能事件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随机事件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056347660"/>
      </p:ext>
    </p:extLst>
  </p:cSld>
  <p:clrMapOvr>
    <a:masterClrMapping/>
  </p:clrMapOvr>
  <mc:AlternateContent xmlns:mc="http://schemas.openxmlformats.org/markup-compatibility/2006" xmlns:p14="http://schemas.microsoft.com/office/powerpoint/2010/main">
    <mc:Choice Requires="p14">
      <p:transition spd="slow" p14:dur="1600">
        <p:strips dir="ld"/>
      </p:transition>
    </mc:Choice>
    <mc:Fallback xmlns="">
      <p:transition spd="slow">
        <p:strips dir="l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5" end="5"/>
                                            </p:txEl>
                                          </p:spTgt>
                                        </p:tgtEl>
                                        <p:attrNameLst>
                                          <p:attrName>style.visibility</p:attrName>
                                        </p:attrNameLst>
                                      </p:cBhvr>
                                      <p:to>
                                        <p:strVal val="visible"/>
                                      </p:to>
                                    </p:set>
                                    <p:animEffect transition="in" filter="wipe(down)">
                                      <p:cBhvr>
                                        <p:cTn id="7" dur="500"/>
                                        <p:tgtEl>
                                          <p:spTgt spid="2">
                                            <p:txEl>
                                              <p:pRg st="5"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11" end="11"/>
                                            </p:txEl>
                                          </p:spTgt>
                                        </p:tgtEl>
                                        <p:attrNameLst>
                                          <p:attrName>style.visibility</p:attrName>
                                        </p:attrNameLst>
                                      </p:cBhvr>
                                      <p:to>
                                        <p:strVal val="visible"/>
                                      </p:to>
                                    </p:set>
                                    <p:animEffect transition="in" filter="wipe(down)">
                                      <p:cBhvr>
                                        <p:cTn id="12" dur="500"/>
                                        <p:tgtEl>
                                          <p:spTgt spid="2">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圆角矩形 4">
            <a:hlinkClick r:id="rId3" action="ppaction://hlinksldjump"/>
          </p:cNvPr>
          <p:cNvSpPr/>
          <p:nvPr/>
        </p:nvSpPr>
        <p:spPr>
          <a:xfrm>
            <a:off x="251520" y="712749"/>
            <a:ext cx="1045706" cy="288032"/>
          </a:xfrm>
          <a:prstGeom prst="roundRect">
            <a:avLst/>
          </a:prstGeom>
          <a:solidFill>
            <a:srgbClr val="E8E8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65000"/>
                  </a:schemeClr>
                </a:solidFill>
                <a:latin typeface="黑体" panose="02010600030101010101" pitchFamily="2" charset="-122"/>
                <a:ea typeface="黑体" panose="02010600030101010101" pitchFamily="2" charset="-122"/>
              </a:rPr>
              <a:t>考点梳理</a:t>
            </a:r>
          </a:p>
        </p:txBody>
      </p:sp>
      <p:sp>
        <p:nvSpPr>
          <p:cNvPr id="6" name="圆角矩形 5">
            <a:hlinkClick r:id="rId4" action="ppaction://hlinksldjump"/>
          </p:cNvPr>
          <p:cNvSpPr/>
          <p:nvPr/>
        </p:nvSpPr>
        <p:spPr>
          <a:xfrm>
            <a:off x="1348847" y="712749"/>
            <a:ext cx="1045706" cy="288032"/>
          </a:xfrm>
          <a:prstGeom prst="roundRect">
            <a:avLst/>
          </a:prstGeom>
          <a:solidFill>
            <a:srgbClr val="59B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自主测试</a:t>
            </a:r>
          </a:p>
        </p:txBody>
      </p:sp>
      <p:sp>
        <p:nvSpPr>
          <p:cNvPr id="3" name="矩形 2"/>
          <p:cNvSpPr>
            <a:spLocks noChangeAspect="1"/>
          </p:cNvSpPr>
          <p:nvPr/>
        </p:nvSpPr>
        <p:spPr>
          <a:xfrm>
            <a:off x="508000" y="1313075"/>
            <a:ext cx="8128000" cy="1678536"/>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(2019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海南海口模拟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管中放置着三根同样的绳子</a:t>
            </a:r>
            <a:r>
              <a:rPr lang="en-US" altLang="zh-CN" sz="2200" i="1" dirty="0">
                <a:solidFill>
                  <a:srgbClr val="000000"/>
                </a:solidFill>
                <a:latin typeface="Times New Roman" panose="02020603050405020304" pitchFamily="18" charset="0"/>
                <a:cs typeface="Times New Roman" panose="02020603050405020304" pitchFamily="18" charset="0"/>
              </a:rPr>
              <a:t>AA</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BB</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CC</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小明和小张两人分别站在管的左右两边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各随机选该边的一根绳子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若每边每根绳子被选中的机会相等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则两人选到同根绳子的概率为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9" name="矩形 8"/>
          <p:cNvSpPr>
            <a:spLocks noChangeAspect="1"/>
          </p:cNvSpPr>
          <p:nvPr/>
        </p:nvSpPr>
        <p:spPr>
          <a:xfrm>
            <a:off x="508000" y="4769459"/>
            <a:ext cx="1085554" cy="459741"/>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B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0" name="19Y104.eps" descr="id:2147492786;FounderCES"/>
          <p:cNvPicPr/>
          <p:nvPr/>
        </p:nvPicPr>
        <p:blipFill>
          <a:blip r:embed="rId5"/>
          <a:stretch>
            <a:fillRect/>
          </a:stretch>
        </p:blipFill>
        <p:spPr>
          <a:xfrm>
            <a:off x="1297226" y="2991610"/>
            <a:ext cx="6659150" cy="1152737"/>
          </a:xfrm>
          <a:prstGeom prst="rect">
            <a:avLst/>
          </a:prstGeom>
        </p:spPr>
      </p:pic>
      <p:graphicFrame>
        <p:nvGraphicFramePr>
          <p:cNvPr id="7" name="对象 6"/>
          <p:cNvGraphicFramePr>
            <a:graphicFrameLocks noChangeAspect="1"/>
          </p:cNvGraphicFramePr>
          <p:nvPr>
            <p:extLst>
              <p:ext uri="{D42A27DB-BD31-4B8C-83A1-F6EECF244321}">
                <p14:modId xmlns:p14="http://schemas.microsoft.com/office/powerpoint/2010/main" val="300985308"/>
              </p:ext>
            </p:extLst>
          </p:nvPr>
        </p:nvGraphicFramePr>
        <p:xfrm>
          <a:off x="620464" y="4131526"/>
          <a:ext cx="8128000" cy="504427"/>
        </p:xfrm>
        <a:graphic>
          <a:graphicData uri="http://schemas.openxmlformats.org/presentationml/2006/ole">
            <mc:AlternateContent xmlns:mc="http://schemas.openxmlformats.org/markup-compatibility/2006">
              <mc:Choice xmlns:v="urn:schemas-microsoft-com:vml" Requires="v">
                <p:oleObj spid="_x0000_s13314" name="文档" r:id="rId6" imgW="3837724" imgH="238700" progId="Word.Document.12">
                  <p:embed/>
                </p:oleObj>
              </mc:Choice>
              <mc:Fallback>
                <p:oleObj name="文档" r:id="rId6" imgW="3837724" imgH="238700" progId="Word.Document.12">
                  <p:embed/>
                  <p:pic>
                    <p:nvPicPr>
                      <p:cNvPr id="7" name="对象 6"/>
                      <p:cNvPicPr/>
                      <p:nvPr/>
                    </p:nvPicPr>
                    <p:blipFill>
                      <a:blip r:embed="rId7"/>
                      <a:stretch>
                        <a:fillRect/>
                      </a:stretch>
                    </p:blipFill>
                    <p:spPr>
                      <a:xfrm>
                        <a:off x="620464" y="4131526"/>
                        <a:ext cx="8128000" cy="504427"/>
                      </a:xfrm>
                      <a:prstGeom prst="rect">
                        <a:avLst/>
                      </a:prstGeom>
                    </p:spPr>
                  </p:pic>
                </p:oleObj>
              </mc:Fallback>
            </mc:AlternateContent>
          </a:graphicData>
        </a:graphic>
      </p:graphicFrame>
    </p:spTree>
    <p:extLst>
      <p:ext uri="{BB962C8B-B14F-4D97-AF65-F5344CB8AC3E}">
        <p14:creationId xmlns:p14="http://schemas.microsoft.com/office/powerpoint/2010/main" val="3897872551"/>
      </p:ext>
    </p:extLst>
  </p:cSld>
  <p:clrMapOvr>
    <a:masterClrMapping/>
  </p:clrMapOvr>
  <mc:AlternateContent xmlns:mc="http://schemas.openxmlformats.org/markup-compatibility/2006" xmlns:p14="http://schemas.microsoft.com/office/powerpoint/2010/main">
    <mc:Choice Requires="p14">
      <p:transition spd="slow" p14:dur="1600">
        <p:cut/>
      </p:transition>
    </mc:Choice>
    <mc:Fallback xmlns="">
      <p:transition spd="slow">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theme/theme1.xml><?xml version="1.0" encoding="utf-8"?>
<a:theme xmlns:a="http://schemas.openxmlformats.org/drawingml/2006/main" name="初中总复习模板">
  <a:themeElements>
    <a:clrScheme name="图钉">
      <a:dk1>
        <a:sysClr val="windowText" lastClr="000000"/>
      </a:dk1>
      <a:lt1>
        <a:sysClr val="window" lastClr="FFFFFF"/>
      </a:lt1>
      <a:dk2>
        <a:srgbClr val="465E9C"/>
      </a:dk2>
      <a:lt2>
        <a:srgbClr val="CCDDEA"/>
      </a:lt2>
      <a:accent1>
        <a:srgbClr val="FDA023"/>
      </a:accent1>
      <a:accent2>
        <a:srgbClr val="AA2B1E"/>
      </a:accent2>
      <a:accent3>
        <a:srgbClr val="71685C"/>
      </a:accent3>
      <a:accent4>
        <a:srgbClr val="64A73B"/>
      </a:accent4>
      <a:accent5>
        <a:srgbClr val="EB5605"/>
      </a:accent5>
      <a:accent6>
        <a:srgbClr val="B9CA1A"/>
      </a:accent6>
      <a:hlink>
        <a:srgbClr val="D83E2C"/>
      </a:hlink>
      <a:folHlink>
        <a:srgbClr val="ED7D27"/>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初中总复习模板</Template>
  <TotalTime>303</TotalTime>
  <Words>1609</Words>
  <Application>Microsoft Office PowerPoint</Application>
  <PresentationFormat>全屏显示(4:3)</PresentationFormat>
  <Paragraphs>142</Paragraphs>
  <Slides>23</Slides>
  <Notes>0</Notes>
  <HiddenSlides>0</HiddenSlides>
  <MMClips>0</MMClips>
  <ScaleCrop>false</ScaleCrop>
  <HeadingPairs>
    <vt:vector size="8" baseType="variant">
      <vt:variant>
        <vt:lpstr>已用的字体</vt:lpstr>
      </vt:variant>
      <vt:variant>
        <vt:i4>7</vt:i4>
      </vt:variant>
      <vt:variant>
        <vt:lpstr>主题</vt:lpstr>
      </vt:variant>
      <vt:variant>
        <vt:i4>1</vt:i4>
      </vt:variant>
      <vt:variant>
        <vt:lpstr>嵌入 OLE 服务器</vt:lpstr>
      </vt:variant>
      <vt:variant>
        <vt:i4>1</vt:i4>
      </vt:variant>
      <vt:variant>
        <vt:lpstr>幻灯片标题</vt:lpstr>
      </vt:variant>
      <vt:variant>
        <vt:i4>23</vt:i4>
      </vt:variant>
    </vt:vector>
  </HeadingPairs>
  <TitlesOfParts>
    <vt:vector size="32" baseType="lpstr">
      <vt:lpstr>NEU-BZ-S92</vt:lpstr>
      <vt:lpstr>黑体</vt:lpstr>
      <vt:lpstr>宋体</vt:lpstr>
      <vt:lpstr>微软雅黑</vt:lpstr>
      <vt:lpstr>Arial</vt:lpstr>
      <vt:lpstr>Calibri</vt:lpstr>
      <vt:lpstr>Times New Roman</vt:lpstr>
      <vt:lpstr>初中总复习模板</vt:lpstr>
      <vt:lpstr>文档</vt:lpstr>
      <vt:lpstr>第30课时　概率</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www.czsx.com.cn</dc:title>
  <dc:subject>www.czsx.com.cn</dc:subject>
  <dc:creator>www.czsx.com.cn</dc:creator>
  <cp:keywords>www.czsx.com.cn</cp:keywords>
  <dc:description>www.czsx.com.cn</dc:description>
  <cp:lastModifiedBy> </cp:lastModifiedBy>
  <cp:revision>43</cp:revision>
  <dcterms:created xsi:type="dcterms:W3CDTF">2015-09-15T05:23:37Z</dcterms:created>
  <dcterms:modified xsi:type="dcterms:W3CDTF">2020-02-05T08:59:00Z</dcterms:modified>
  <cp:category>www.czsx.com.cn</cp:category>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www.czsx.com.cn</vt:lpwstr>
  </property>
</Properties>
</file>