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tiff" ContentType="image/tiff"/>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87"/>
  </p:handoutMasterIdLst>
  <p:sldIdLst>
    <p:sldId id="468" r:id="rId3"/>
    <p:sldId id="409" r:id="rId4"/>
    <p:sldId id="493" r:id="rId5"/>
    <p:sldId id="502" r:id="rId7"/>
    <p:sldId id="503" r:id="rId8"/>
    <p:sldId id="504" r:id="rId9"/>
    <p:sldId id="505" r:id="rId10"/>
    <p:sldId id="508" r:id="rId11"/>
    <p:sldId id="507" r:id="rId12"/>
    <p:sldId id="509" r:id="rId13"/>
    <p:sldId id="510" r:id="rId14"/>
    <p:sldId id="511" r:id="rId15"/>
    <p:sldId id="513" r:id="rId16"/>
    <p:sldId id="514" r:id="rId17"/>
    <p:sldId id="515" r:id="rId18"/>
    <p:sldId id="516" r:id="rId19"/>
    <p:sldId id="518" r:id="rId20"/>
    <p:sldId id="519" r:id="rId21"/>
    <p:sldId id="520" r:id="rId22"/>
    <p:sldId id="521" r:id="rId23"/>
    <p:sldId id="522" r:id="rId24"/>
    <p:sldId id="523" r:id="rId25"/>
    <p:sldId id="524" r:id="rId26"/>
    <p:sldId id="525" r:id="rId27"/>
    <p:sldId id="526" r:id="rId28"/>
    <p:sldId id="527" r:id="rId29"/>
    <p:sldId id="528" r:id="rId30"/>
    <p:sldId id="529" r:id="rId31"/>
    <p:sldId id="530" r:id="rId32"/>
    <p:sldId id="531" r:id="rId33"/>
    <p:sldId id="532" r:id="rId34"/>
    <p:sldId id="533" r:id="rId35"/>
    <p:sldId id="535" r:id="rId36"/>
    <p:sldId id="536" r:id="rId37"/>
    <p:sldId id="534" r:id="rId38"/>
    <p:sldId id="537" r:id="rId39"/>
    <p:sldId id="538" r:id="rId40"/>
    <p:sldId id="539" r:id="rId41"/>
    <p:sldId id="541" r:id="rId42"/>
    <p:sldId id="540" r:id="rId43"/>
    <p:sldId id="542" r:id="rId44"/>
    <p:sldId id="543" r:id="rId45"/>
    <p:sldId id="544" r:id="rId46"/>
    <p:sldId id="546" r:id="rId47"/>
    <p:sldId id="547" r:id="rId48"/>
    <p:sldId id="548" r:id="rId49"/>
    <p:sldId id="549" r:id="rId50"/>
    <p:sldId id="551" r:id="rId51"/>
    <p:sldId id="552" r:id="rId52"/>
    <p:sldId id="553" r:id="rId53"/>
    <p:sldId id="554" r:id="rId54"/>
    <p:sldId id="555" r:id="rId55"/>
    <p:sldId id="556" r:id="rId56"/>
    <p:sldId id="564" r:id="rId57"/>
    <p:sldId id="565" r:id="rId58"/>
    <p:sldId id="566" r:id="rId59"/>
    <p:sldId id="469" r:id="rId60"/>
    <p:sldId id="571" r:id="rId61"/>
    <p:sldId id="572" r:id="rId62"/>
    <p:sldId id="573" r:id="rId63"/>
    <p:sldId id="574" r:id="rId64"/>
    <p:sldId id="575" r:id="rId65"/>
    <p:sldId id="576" r:id="rId66"/>
    <p:sldId id="580" r:id="rId67"/>
    <p:sldId id="577" r:id="rId68"/>
    <p:sldId id="578" r:id="rId69"/>
    <p:sldId id="579" r:id="rId70"/>
    <p:sldId id="582" r:id="rId71"/>
    <p:sldId id="590" r:id="rId72"/>
    <p:sldId id="589" r:id="rId73"/>
    <p:sldId id="588" r:id="rId74"/>
    <p:sldId id="583" r:id="rId75"/>
    <p:sldId id="584" r:id="rId76"/>
    <p:sldId id="585" r:id="rId77"/>
    <p:sldId id="586" r:id="rId78"/>
    <p:sldId id="587" r:id="rId79"/>
    <p:sldId id="591" r:id="rId80"/>
    <p:sldId id="592" r:id="rId81"/>
    <p:sldId id="593" r:id="rId82"/>
    <p:sldId id="594" r:id="rId83"/>
    <p:sldId id="595" r:id="rId84"/>
    <p:sldId id="596" r:id="rId85"/>
    <p:sldId id="431" r:id="rId86"/>
  </p:sldIdLst>
  <p:sldSz cx="12190730" cy="6858000"/>
  <p:notesSz cx="6858000" cy="9144000"/>
  <p:custDataLst>
    <p:tags r:id="rId9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47BE"/>
    <a:srgbClr val="1D41D5"/>
    <a:srgbClr val="EFC70D"/>
    <a:srgbClr val="FACF00"/>
    <a:srgbClr val="ED7D31"/>
    <a:srgbClr val="DD8F40"/>
    <a:srgbClr val="FFC410"/>
    <a:srgbClr val="FFF401"/>
    <a:srgbClr val="C4551D"/>
    <a:srgbClr val="F8C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34"/>
  </p:normalViewPr>
  <p:slideViewPr>
    <p:cSldViewPr showGuides="1">
      <p:cViewPr varScale="1">
        <p:scale>
          <a:sx n="74" d="100"/>
          <a:sy n="74" d="100"/>
        </p:scale>
        <p:origin x="-540" y="-102"/>
      </p:cViewPr>
      <p:guideLst>
        <p:guide orient="horz" pos="2242"/>
        <p:guide pos="3857"/>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1" Type="http://schemas.openxmlformats.org/officeDocument/2006/relationships/tags" Target="tags/tag82.xml"/><Relationship Id="rId90" Type="http://schemas.openxmlformats.org/officeDocument/2006/relationships/tableStyles" Target="tableStyles.xml"/><Relationship Id="rId9" Type="http://schemas.openxmlformats.org/officeDocument/2006/relationships/slide" Target="slides/slide6.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4.wmf"/><Relationship Id="rId1" Type="http://schemas.openxmlformats.org/officeDocument/2006/relationships/image" Target="../media/image10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fld>
            <a:endParaRPr lang="zh-CN" altLang="en-US" strike="noStrike" noProof="1"/>
          </a:p>
        </p:txBody>
      </p:sp>
      <p:sp>
        <p:nvSpPr>
          <p:cNvPr id="12292" name="幻灯片图像占位符 3"/>
          <p:cNvSpPr>
            <a:spLocks noGrp="1" noRot="1" noChangeAspect="1"/>
          </p:cNvSpPr>
          <p:nvPr>
            <p:ph type="sldImg"/>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p:cNvSpPr>
          <p:nvPr>
            <p:ph type="sldImg"/>
          </p:nvPr>
        </p:nvSpPr>
        <p:spPr/>
      </p:sp>
      <p:sp>
        <p:nvSpPr>
          <p:cNvPr id="19458"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p:cNvSpPr>
          <p:nvPr>
            <p:ph type="sldImg"/>
          </p:nvPr>
        </p:nvSpPr>
        <p:spPr/>
      </p:sp>
      <p:sp>
        <p:nvSpPr>
          <p:cNvPr id="19458"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4.tiff"/><Relationship Id="rId8" Type="http://schemas.openxmlformats.org/officeDocument/2006/relationships/image" Target="../media/image3.tiff"/><Relationship Id="rId7" Type="http://schemas.openxmlformats.org/officeDocument/2006/relationships/image" Target="../media/image2.tiff"/><Relationship Id="rId6" Type="http://schemas.openxmlformats.org/officeDocument/2006/relationships/image" Target="../media/image1.tiff"/><Relationship Id="rId5" Type="http://schemas.openxmlformats.org/officeDocument/2006/relationships/image" Target="../media/image2.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6805" y="4614350"/>
            <a:ext cx="5435034" cy="1053581"/>
          </a:xfrm>
          <a:noFill/>
        </p:spPr>
        <p:txBody>
          <a:bodyPr anchor="b">
            <a:normAutofit/>
          </a:bodyPr>
          <a:lstStyle>
            <a:lvl1pPr algn="r">
              <a:defRPr sz="48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6805" y="5739996"/>
            <a:ext cx="5435034" cy="504000"/>
          </a:xfrm>
          <a:noFill/>
        </p:spPr>
        <p:txBody>
          <a:bodyPr>
            <a:normAutofit/>
          </a:bodyPr>
          <a:lstStyle>
            <a:lvl1pPr marL="0" indent="0" algn="r">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860" y="952508"/>
            <a:ext cx="1085110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8726" y="4290060"/>
            <a:ext cx="4425489"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8725" y="5540698"/>
            <a:ext cx="4425349" cy="691347"/>
          </a:xfrm>
        </p:spPr>
        <p:txBody>
          <a:bodyPr>
            <a:normAutofit/>
          </a:bodyPr>
          <a:lstStyle>
            <a:lvl1pPr marL="0" indent="0" algn="r">
              <a:buNone/>
              <a:defRPr sz="3200">
                <a:solidFill>
                  <a:srgbClr val="2747BE"/>
                </a:solidFill>
              </a:defRPr>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12" y="952508"/>
            <a:ext cx="1085110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16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830218" y="4400550"/>
            <a:ext cx="9360512"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920675" y="2790825"/>
            <a:ext cx="5219156"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560" y="3503613"/>
            <a:ext cx="5464271" cy="1058408"/>
          </a:xfrm>
        </p:spPr>
        <p:txBody>
          <a:bodyPr rIns="63500">
            <a:noAutofit/>
          </a:bodyPr>
          <a:lstStyle>
            <a:lvl1pPr algn="r">
              <a:defRPr sz="48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560" y="2856230"/>
            <a:ext cx="5464271"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600" y="2383625"/>
            <a:ext cx="5464231" cy="356400"/>
          </a:xfrm>
        </p:spPr>
        <p:txBody>
          <a:bodyPr anchor="b"/>
          <a:lstStyle>
            <a:lvl1pPr marL="0" indent="0" algn="r">
              <a:buNone/>
              <a:defRPr>
                <a:solidFill>
                  <a:srgbClr val="000000"/>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860" y="952508"/>
            <a:ext cx="528269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227" y="952508"/>
            <a:ext cx="528269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860" y="952508"/>
            <a:ext cx="528269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855" y="1406525"/>
            <a:ext cx="528265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100" y="952508"/>
            <a:ext cx="528269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100" y="1406525"/>
            <a:ext cx="528269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pic>
        <p:nvPicPr>
          <p:cNvPr id="2051" name="图片 4" descr="哈哈"/>
          <p:cNvPicPr>
            <a:picLocks noChangeAspect="1"/>
          </p:cNvPicPr>
          <p:nvPr userDrawn="1"/>
        </p:nvPicPr>
        <p:blipFill>
          <a:blip r:embed="rId5"/>
          <a:stretch>
            <a:fillRect/>
          </a:stretch>
        </p:blipFill>
        <p:spPr>
          <a:xfrm>
            <a:off x="8312150" y="-47625"/>
            <a:ext cx="3489325" cy="1179513"/>
          </a:xfrm>
          <a:prstGeom prst="rect">
            <a:avLst/>
          </a:prstGeom>
          <a:noFill/>
          <a:ln w="9525">
            <a:noFill/>
          </a:ln>
        </p:spPr>
      </p:pic>
      <p:pic>
        <p:nvPicPr>
          <p:cNvPr id="11" name="图片 10" descr="1"/>
          <p:cNvPicPr>
            <a:picLocks noChangeAspect="1"/>
          </p:cNvPicPr>
          <p:nvPr userDrawn="1"/>
        </p:nvPicPr>
        <p:blipFill>
          <a:blip r:embed="rId6"/>
          <a:stretch>
            <a:fillRect/>
          </a:stretch>
        </p:blipFill>
        <p:spPr>
          <a:xfrm>
            <a:off x="2417763" y="479425"/>
            <a:ext cx="7354887" cy="5754688"/>
          </a:xfrm>
          <a:prstGeom prst="rect">
            <a:avLst/>
          </a:prstGeom>
          <a:noFill/>
          <a:ln w="9525">
            <a:noFill/>
          </a:ln>
        </p:spPr>
      </p:pic>
      <p:pic>
        <p:nvPicPr>
          <p:cNvPr id="6" name="图片 5" descr="2"/>
          <p:cNvPicPr>
            <a:picLocks noChangeAspect="1"/>
          </p:cNvPicPr>
          <p:nvPr userDrawn="1"/>
        </p:nvPicPr>
        <p:blipFill>
          <a:blip r:embed="rId7"/>
          <a:stretch>
            <a:fillRect/>
          </a:stretch>
        </p:blipFill>
        <p:spPr>
          <a:xfrm>
            <a:off x="2952750" y="2351088"/>
            <a:ext cx="6142038" cy="2443162"/>
          </a:xfrm>
          <a:prstGeom prst="rect">
            <a:avLst/>
          </a:prstGeom>
          <a:noFill/>
          <a:ln w="9525">
            <a:noFill/>
          </a:ln>
        </p:spPr>
      </p:pic>
      <p:pic>
        <p:nvPicPr>
          <p:cNvPr id="7" name="图片 6" descr="面对面logo4（四色）"/>
          <p:cNvPicPr>
            <a:picLocks noChangeAspect="1"/>
          </p:cNvPicPr>
          <p:nvPr userDrawn="1"/>
        </p:nvPicPr>
        <p:blipFill>
          <a:blip r:embed="rId8"/>
          <a:stretch>
            <a:fillRect/>
          </a:stretch>
        </p:blipFill>
        <p:spPr>
          <a:xfrm>
            <a:off x="227965" y="260350"/>
            <a:ext cx="1691640" cy="563880"/>
          </a:xfrm>
          <a:prstGeom prst="rect">
            <a:avLst/>
          </a:prstGeom>
        </p:spPr>
      </p:pic>
      <p:pic>
        <p:nvPicPr>
          <p:cNvPr id="5" name="图片 4" descr="陕西"/>
          <p:cNvPicPr>
            <a:picLocks noChangeAspect="1"/>
          </p:cNvPicPr>
          <p:nvPr userDrawn="1"/>
        </p:nvPicPr>
        <p:blipFill>
          <a:blip r:embed="rId9"/>
          <a:stretch>
            <a:fillRect/>
          </a:stretch>
        </p:blipFill>
        <p:spPr>
          <a:xfrm>
            <a:off x="4197350" y="1299845"/>
            <a:ext cx="4114800" cy="679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860" y="952508"/>
            <a:ext cx="528269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275" y="952508"/>
            <a:ext cx="528269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508"/>
            <a:ext cx="950885"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855" y="952500"/>
            <a:ext cx="9827077"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8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tags" Target="../tags/tag72.xml"/><Relationship Id="rId98" Type="http://schemas.openxmlformats.org/officeDocument/2006/relationships/tags" Target="../tags/tag71.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4" Type="http://schemas.openxmlformats.org/officeDocument/2006/relationships/theme" Target="../theme/theme1.xml"/><Relationship Id="rId103" Type="http://schemas.openxmlformats.org/officeDocument/2006/relationships/tags" Target="../tags/tag76.xml"/><Relationship Id="rId102" Type="http://schemas.openxmlformats.org/officeDocument/2006/relationships/tags" Target="../tags/tag75.xml"/><Relationship Id="rId101" Type="http://schemas.openxmlformats.org/officeDocument/2006/relationships/tags" Target="../tags/tag74.xml"/><Relationship Id="rId100" Type="http://schemas.openxmlformats.org/officeDocument/2006/relationships/tags" Target="../tags/tag73.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98"/>
            </p:custDataLst>
          </p:nvPr>
        </p:nvSpPr>
        <p:spPr bwMode="auto">
          <a:xfrm>
            <a:off x="669855" y="442913"/>
            <a:ext cx="1085102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99"/>
            </p:custDataLst>
          </p:nvPr>
        </p:nvSpPr>
        <p:spPr bwMode="auto">
          <a:xfrm>
            <a:off x="669855" y="952500"/>
            <a:ext cx="1085102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00"/>
            </p:custDataLst>
          </p:nvPr>
        </p:nvSpPr>
        <p:spPr>
          <a:xfrm>
            <a:off x="879383" y="6350000"/>
            <a:ext cx="2700057"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101"/>
            </p:custDataLst>
          </p:nvPr>
        </p:nvSpPr>
        <p:spPr>
          <a:xfrm>
            <a:off x="4115959" y="6350000"/>
            <a:ext cx="3958813"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102"/>
            </p:custDataLst>
          </p:nvPr>
        </p:nvSpPr>
        <p:spPr>
          <a:xfrm>
            <a:off x="8609703" y="6350000"/>
            <a:ext cx="2700057"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10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Lst>
  <p:hf sldNum="0" hdr="0" ftr="0" dt="0"/>
  <p:txStyles>
    <p:titleStyle>
      <a:lvl1pPr algn="l" rtl="0" eaLnBrk="1" fontAlgn="base" hangingPunct="1">
        <a:spcBef>
          <a:spcPct val="0"/>
        </a:spcBef>
        <a:spcAft>
          <a:spcPct val="0"/>
        </a:spcAft>
        <a:defRPr sz="24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000000"/>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2.xml"/><Relationship Id="rId3" Type="http://schemas.openxmlformats.org/officeDocument/2006/relationships/image" Target="../media/image8.wmf"/><Relationship Id="rId2" Type="http://schemas.openxmlformats.org/officeDocument/2006/relationships/oleObject" Target="../embeddings/oleObject1.bin"/><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17.emf"/><Relationship Id="rId1" Type="http://schemas.openxmlformats.org/officeDocument/2006/relationships/image" Target="../media/image16.emf"/></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9.xml"/><Relationship Id="rId3" Type="http://schemas.openxmlformats.org/officeDocument/2006/relationships/image" Target="../media/image19.png"/><Relationship Id="rId2" Type="http://schemas.openxmlformats.org/officeDocument/2006/relationships/image" Target="../media/image18.wmf"/><Relationship Id="rId1"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29.png"/><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slide" Target="slide57.xml"/><Relationship Id="rId3" Type="http://schemas.openxmlformats.org/officeDocument/2006/relationships/image" Target="../media/image3.png"/><Relationship Id="rId2" Type="http://schemas.openxmlformats.org/officeDocument/2006/relationships/tags" Target="../tags/tag78.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image" Target="../media/image36.png"/><Relationship Id="rId1" Type="http://schemas.openxmlformats.org/officeDocument/2006/relationships/image" Target="../media/image35.em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7.pn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41.xml"/><Relationship Id="rId5" Type="http://schemas.openxmlformats.org/officeDocument/2006/relationships/image" Target="../media/image42.png"/><Relationship Id="rId4" Type="http://schemas.openxmlformats.org/officeDocument/2006/relationships/image" Target="../media/image41.emf"/><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5.tif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43.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47.png"/><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48.png"/></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45.xml"/><Relationship Id="rId7" Type="http://schemas.openxmlformats.org/officeDocument/2006/relationships/image" Target="../media/image55.emf"/><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6.xml"/><Relationship Id="rId5" Type="http://schemas.openxmlformats.org/officeDocument/2006/relationships/image" Target="../media/image60.emf"/><Relationship Id="rId4" Type="http://schemas.openxmlformats.org/officeDocument/2006/relationships/image" Target="../media/image59.emf"/><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image" Target="../media/image56.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media/image62.emf"/><Relationship Id="rId1"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image" Target="../media/image64.emf"/><Relationship Id="rId1"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image" Target="../media/image66.png"/><Relationship Id="rId1" Type="http://schemas.openxmlformats.org/officeDocument/2006/relationships/image" Target="../media/image65.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image" Target="../media/image71.emf"/><Relationship Id="rId4" Type="http://schemas.openxmlformats.org/officeDocument/2006/relationships/image" Target="../media/image70.emf"/><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image" Target="../media/image67.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72.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53.xml"/><Relationship Id="rId5" Type="http://schemas.openxmlformats.org/officeDocument/2006/relationships/image" Target="../media/image66.png"/><Relationship Id="rId4" Type="http://schemas.openxmlformats.org/officeDocument/2006/relationships/image" Target="../media/image76.emf"/><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image" Target="../media/image73.emf"/></Relationships>
</file>

<file path=ppt/slides/_rels/slide42.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54.xml"/><Relationship Id="rId3" Type="http://schemas.openxmlformats.org/officeDocument/2006/relationships/image" Target="../media/image78.png"/><Relationship Id="rId2" Type="http://schemas.openxmlformats.org/officeDocument/2006/relationships/image" Target="../media/image77.wmf"/><Relationship Id="rId1" Type="http://schemas.openxmlformats.org/officeDocument/2006/relationships/oleObject" Target="../embeddings/oleObject3.bin"/></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55.xml"/><Relationship Id="rId4" Type="http://schemas.openxmlformats.org/officeDocument/2006/relationships/image" Target="../media/image82.png"/><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79.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image" Target="../media/image84.png"/><Relationship Id="rId1" Type="http://schemas.openxmlformats.org/officeDocument/2006/relationships/image" Target="../media/image8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8.xml"/><Relationship Id="rId1" Type="http://schemas.openxmlformats.org/officeDocument/2006/relationships/image" Target="../media/image85.png"/></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59.xml"/><Relationship Id="rId6" Type="http://schemas.openxmlformats.org/officeDocument/2006/relationships/image" Target="../media/image91.emf"/><Relationship Id="rId5" Type="http://schemas.openxmlformats.org/officeDocument/2006/relationships/image" Target="../media/image90.emf"/><Relationship Id="rId4" Type="http://schemas.openxmlformats.org/officeDocument/2006/relationships/image" Target="../media/image89.emf"/><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image" Target="../media/image86.em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image" Target="../media/image93.png"/><Relationship Id="rId1" Type="http://schemas.openxmlformats.org/officeDocument/2006/relationships/image" Target="../media/image92.png"/></Relationships>
</file>

<file path=ppt/slides/_rels/slide49.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61.xml"/><Relationship Id="rId2" Type="http://schemas.openxmlformats.org/officeDocument/2006/relationships/image" Target="../media/image94.wmf"/><Relationship Id="rId1"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62.xml"/><Relationship Id="rId4" Type="http://schemas.openxmlformats.org/officeDocument/2006/relationships/image" Target="../media/image98.emf"/><Relationship Id="rId3" Type="http://schemas.openxmlformats.org/officeDocument/2006/relationships/image" Target="../media/image97.emf"/><Relationship Id="rId2" Type="http://schemas.openxmlformats.org/officeDocument/2006/relationships/image" Target="../media/image96.emf"/><Relationship Id="rId1" Type="http://schemas.openxmlformats.org/officeDocument/2006/relationships/image" Target="../media/image95.emf"/></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63.xml"/><Relationship Id="rId4" Type="http://schemas.openxmlformats.org/officeDocument/2006/relationships/image" Target="../media/image102.png"/><Relationship Id="rId3" Type="http://schemas.openxmlformats.org/officeDocument/2006/relationships/image" Target="../media/image101.emf"/><Relationship Id="rId2" Type="http://schemas.openxmlformats.org/officeDocument/2006/relationships/image" Target="../media/image100.emf"/><Relationship Id="rId1" Type="http://schemas.openxmlformats.org/officeDocument/2006/relationships/image" Target="../media/image99.emf"/></Relationships>
</file>

<file path=ppt/slides/_rels/slide52.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64.xml"/><Relationship Id="rId5" Type="http://schemas.openxmlformats.org/officeDocument/2006/relationships/image" Target="../media/image105.png"/><Relationship Id="rId4" Type="http://schemas.openxmlformats.org/officeDocument/2006/relationships/image" Target="../media/image104.wmf"/><Relationship Id="rId3" Type="http://schemas.openxmlformats.org/officeDocument/2006/relationships/oleObject" Target="../embeddings/oleObject6.bin"/><Relationship Id="rId2" Type="http://schemas.openxmlformats.org/officeDocument/2006/relationships/image" Target="../media/image103.wmf"/><Relationship Id="rId1" Type="http://schemas.openxmlformats.org/officeDocument/2006/relationships/oleObject" Target="../embeddings/oleObject5.bin"/></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image" Target="../media/image107.emf"/><Relationship Id="rId1" Type="http://schemas.openxmlformats.org/officeDocument/2006/relationships/image" Target="../media/image106.emf"/></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image" Target="../media/image109.png"/><Relationship Id="rId1" Type="http://schemas.openxmlformats.org/officeDocument/2006/relationships/image" Target="../media/image108.png"/></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image" Target="../media/image117.emf"/><Relationship Id="rId7" Type="http://schemas.openxmlformats.org/officeDocument/2006/relationships/image" Target="../media/image116.png"/><Relationship Id="rId6" Type="http://schemas.openxmlformats.org/officeDocument/2006/relationships/image" Target="../media/image115.emf"/><Relationship Id="rId5" Type="http://schemas.openxmlformats.org/officeDocument/2006/relationships/image" Target="../media/image114.emf"/><Relationship Id="rId4" Type="http://schemas.openxmlformats.org/officeDocument/2006/relationships/image" Target="../media/image113.emf"/><Relationship Id="rId3" Type="http://schemas.openxmlformats.org/officeDocument/2006/relationships/image" Target="../media/image112.emf"/><Relationship Id="rId2" Type="http://schemas.openxmlformats.org/officeDocument/2006/relationships/image" Target="../media/image111.emf"/><Relationship Id="rId1" Type="http://schemas.openxmlformats.org/officeDocument/2006/relationships/image" Target="../media/image110.emf"/></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image" Target="../media/image119.emf"/><Relationship Id="rId1" Type="http://schemas.openxmlformats.org/officeDocument/2006/relationships/image" Target="../media/image118.emf"/></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69.xml"/><Relationship Id="rId2" Type="http://schemas.openxmlformats.org/officeDocument/2006/relationships/image" Target="../media/image120.png"/><Relationship Id="rId1" Type="http://schemas.openxmlformats.org/officeDocument/2006/relationships/image" Target="../media/image5.tiff"/></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image" Target="../media/image122.emf"/><Relationship Id="rId1" Type="http://schemas.openxmlformats.org/officeDocument/2006/relationships/image" Target="../media/image121.emf"/></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1.xml"/><Relationship Id="rId3" Type="http://schemas.openxmlformats.org/officeDocument/2006/relationships/image" Target="../media/image125.emf"/><Relationship Id="rId2" Type="http://schemas.openxmlformats.org/officeDocument/2006/relationships/image" Target="../media/image124.emf"/><Relationship Id="rId1" Type="http://schemas.openxmlformats.org/officeDocument/2006/relationships/image" Target="../media/image12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72.xml"/><Relationship Id="rId4" Type="http://schemas.openxmlformats.org/officeDocument/2006/relationships/image" Target="../media/image129.png"/><Relationship Id="rId3" Type="http://schemas.openxmlformats.org/officeDocument/2006/relationships/image" Target="../media/image128.emf"/><Relationship Id="rId2" Type="http://schemas.openxmlformats.org/officeDocument/2006/relationships/image" Target="../media/image127.emf"/><Relationship Id="rId1" Type="http://schemas.openxmlformats.org/officeDocument/2006/relationships/image" Target="../media/image126.emf"/></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130.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4.xml"/><Relationship Id="rId1" Type="http://schemas.openxmlformats.org/officeDocument/2006/relationships/image" Target="../media/image13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6.xml"/><Relationship Id="rId1" Type="http://schemas.openxmlformats.org/officeDocument/2006/relationships/image" Target="../media/image132.png"/></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77.xml"/><Relationship Id="rId3" Type="http://schemas.openxmlformats.org/officeDocument/2006/relationships/image" Target="../media/image135.png"/><Relationship Id="rId2" Type="http://schemas.openxmlformats.org/officeDocument/2006/relationships/image" Target="../media/image134.emf"/><Relationship Id="rId1" Type="http://schemas.openxmlformats.org/officeDocument/2006/relationships/image" Target="../media/image133.emf"/></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image" Target="../media/image136.emf"/></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137.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81.xml"/><Relationship Id="rId3" Type="http://schemas.openxmlformats.org/officeDocument/2006/relationships/image" Target="../media/image140.emf"/><Relationship Id="rId2" Type="http://schemas.openxmlformats.org/officeDocument/2006/relationships/image" Target="../media/image139.emf"/><Relationship Id="rId1" Type="http://schemas.openxmlformats.org/officeDocument/2006/relationships/image" Target="../media/image138.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5.emf"/><Relationship Id="rId1" Type="http://schemas.openxmlformats.org/officeDocument/2006/relationships/image" Target="../media/image4.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83.xml"/><Relationship Id="rId2" Type="http://schemas.openxmlformats.org/officeDocument/2006/relationships/image" Target="../media/image142.emf"/><Relationship Id="rId1" Type="http://schemas.openxmlformats.org/officeDocument/2006/relationships/image" Target="../media/image141.emf"/></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143.png"/></Relationships>
</file>

<file path=ppt/slides/_rels/slide73.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85.xml"/><Relationship Id="rId5" Type="http://schemas.openxmlformats.org/officeDocument/2006/relationships/image" Target="../media/image147.wmf"/><Relationship Id="rId4" Type="http://schemas.openxmlformats.org/officeDocument/2006/relationships/oleObject" Target="../embeddings/oleObject7.bin"/><Relationship Id="rId3" Type="http://schemas.openxmlformats.org/officeDocument/2006/relationships/image" Target="../media/image146.emf"/><Relationship Id="rId2" Type="http://schemas.openxmlformats.org/officeDocument/2006/relationships/image" Target="../media/image145.emf"/><Relationship Id="rId1" Type="http://schemas.openxmlformats.org/officeDocument/2006/relationships/image" Target="../media/image144.emf"/></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image" Target="../media/image148.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image" Target="../media/image149.pn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88.xml"/><Relationship Id="rId3" Type="http://schemas.openxmlformats.org/officeDocument/2006/relationships/image" Target="../media/image152.emf"/><Relationship Id="rId2" Type="http://schemas.openxmlformats.org/officeDocument/2006/relationships/image" Target="../media/image151.emf"/><Relationship Id="rId1" Type="http://schemas.openxmlformats.org/officeDocument/2006/relationships/image" Target="../media/image150.emf"/></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image" Target="../media/image154.emf"/><Relationship Id="rId1" Type="http://schemas.openxmlformats.org/officeDocument/2006/relationships/image" Target="../media/image153.emf"/></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90.xml"/><Relationship Id="rId5" Type="http://schemas.openxmlformats.org/officeDocument/2006/relationships/image" Target="../media/image159.emf"/><Relationship Id="rId4" Type="http://schemas.openxmlformats.org/officeDocument/2006/relationships/image" Target="../media/image158.emf"/><Relationship Id="rId3" Type="http://schemas.openxmlformats.org/officeDocument/2006/relationships/image" Target="../media/image157.emf"/><Relationship Id="rId2" Type="http://schemas.openxmlformats.org/officeDocument/2006/relationships/image" Target="../media/image156.emf"/><Relationship Id="rId1" Type="http://schemas.openxmlformats.org/officeDocument/2006/relationships/image" Target="../media/image155.emf"/></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image" Target="../media/image16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81.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image" Target="../media/image162.emf"/><Relationship Id="rId1" Type="http://schemas.openxmlformats.org/officeDocument/2006/relationships/image" Target="../media/image161.emf"/></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165.emf"/><Relationship Id="rId2" Type="http://schemas.openxmlformats.org/officeDocument/2006/relationships/image" Target="../media/image164.emf"/><Relationship Id="rId1" Type="http://schemas.openxmlformats.org/officeDocument/2006/relationships/image" Target="../media/image163.emf"/></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94.xml"/><Relationship Id="rId4" Type="http://schemas.openxmlformats.org/officeDocument/2006/relationships/image" Target="../media/image169.emf"/><Relationship Id="rId3" Type="http://schemas.openxmlformats.org/officeDocument/2006/relationships/image" Target="../media/image168.emf"/><Relationship Id="rId2" Type="http://schemas.openxmlformats.org/officeDocument/2006/relationships/image" Target="../media/image167.emf"/><Relationship Id="rId1" Type="http://schemas.openxmlformats.org/officeDocument/2006/relationships/image" Target="../media/image166.emf"/></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hyperlink" Target="..\..\..\3.&#32451;&#20064;&#20876;\3.&#31532;&#19977;&#21333;&#20803;%20%20&#20989;&#12288;&#25968;\6.&#31532;14&#35838;&#26102;%20%20&#20108;&#27425;&#20989;&#25968;&#30340;&#32508;&#21512;&#24212;&#29992;.docx" TargetMode="External"/><Relationship Id="rId2" Type="http://schemas.openxmlformats.org/officeDocument/2006/relationships/image" Target="../media/image170.png"/><Relationship Id="rId1" Type="http://schemas.openxmlformats.org/officeDocument/2006/relationships/hyperlink" Target="..\..\..\3.&#32451;&#20064;&#20876;\3.&#31532;&#19977;&#21333;&#20803;%20%20&#20989;&#12288;&#25968;\&#31532;14&#35838;&#26102;%20%20&#20108;&#27425;&#20989;&#25968;&#30340;&#32508;&#21512;&#24212;&#29992;.docx"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矩形 103"/>
          <p:cNvSpPr/>
          <p:nvPr/>
        </p:nvSpPr>
        <p:spPr>
          <a:xfrm>
            <a:off x="2507297" y="1569085"/>
            <a:ext cx="7176135" cy="1246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ahoma" panose="020B0604030504040204" pitchFamily="34" charset="0"/>
                <a:ea typeface="黑体" panose="02010609060101010101" pitchFamily="49" charset="-122"/>
                <a:cs typeface="Tahoma" panose="020B0604030504040204" pitchFamily="34" charset="0"/>
              </a:rPr>
              <a:t>第三单元  </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cs typeface="+mn-cs"/>
                <a:sym typeface="+mn-ea"/>
              </a:rPr>
              <a:t> 函  数</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cs typeface="+mn-cs"/>
              <a:sym typeface="+mn-ea"/>
            </a:endParaRPr>
          </a:p>
        </p:txBody>
      </p:sp>
      <p:sp>
        <p:nvSpPr>
          <p:cNvPr id="13314" name="文本框 5"/>
          <p:cNvSpPr txBox="1"/>
          <p:nvPr/>
        </p:nvSpPr>
        <p:spPr>
          <a:xfrm>
            <a:off x="16510" y="3258185"/>
            <a:ext cx="12188190" cy="1568450"/>
          </a:xfrm>
          <a:prstGeom prst="rect">
            <a:avLst/>
          </a:prstGeom>
          <a:noFill/>
          <a:ln w="9525">
            <a:noFill/>
          </a:ln>
        </p:spPr>
        <p:txBody>
          <a:bodyPr wrap="square" anchor="t">
            <a:spAutoFit/>
          </a:bodyPr>
          <a:p>
            <a:pPr algn="ctr">
              <a:lnSpc>
                <a:spcPct val="150000"/>
              </a:lnSpc>
            </a:pPr>
            <a:r>
              <a:rPr sz="4000" b="1" dirty="0">
                <a:latin typeface="Times New Roman" panose="02020603050405020304" pitchFamily="18" charset="0"/>
                <a:ea typeface="黑体" panose="02010609060101010101" pitchFamily="49" charset="-122"/>
                <a:cs typeface="Times New Roman" panose="02020603050405020304" pitchFamily="18" charset="0"/>
              </a:rPr>
              <a:t>第14课时　二次函数的综合应用</a:t>
            </a:r>
            <a:endParaRPr sz="4000" b="1" dirty="0">
              <a:latin typeface="Times New Roman" panose="02020603050405020304" pitchFamily="18" charset="0"/>
              <a:ea typeface="黑体" panose="02010609060101010101" pitchFamily="49" charset="-122"/>
              <a:cs typeface="Times New Roman" panose="02020603050405020304" pitchFamily="18" charset="0"/>
            </a:endParaRPr>
          </a:p>
          <a:p>
            <a:pPr algn="ctr">
              <a:lnSpc>
                <a:spcPct val="150000"/>
              </a:lnSpc>
            </a:pPr>
            <a:r>
              <a:rPr sz="2400" b="1">
                <a:latin typeface="Times New Roman" panose="02020603050405020304" pitchFamily="18" charset="0"/>
                <a:ea typeface="宋体" panose="02010600030101010101" pitchFamily="2" charset="-122"/>
                <a:cs typeface="Times New Roman" panose="02020603050405020304" pitchFamily="18" charset="0"/>
              </a:rPr>
              <a:t>(每年第24题必考，10分)</a:t>
            </a:r>
            <a:endParaRPr sz="2400" b="1">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51510" y="809625"/>
            <a:ext cx="11004550"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解：如解图，</a:t>
            </a:r>
            <a:r>
              <a:rPr lang="en-US" sz="2400" b="1">
                <a:solidFill>
                  <a:srgbClr val="FF0000"/>
                </a:solidFill>
                <a:latin typeface="Times New Roman" panose="02020603050405020304" pitchFamily="18" charset="0"/>
                <a:ea typeface="宋体" panose="02010600030101010101" pitchFamily="2" charset="-122"/>
              </a:rPr>
              <a:t>①</a:t>
            </a:r>
            <a:r>
              <a:rPr lang="zh-CN" sz="2400" b="1">
                <a:solidFill>
                  <a:srgbClr val="FF0000"/>
                </a:solidFill>
                <a:ea typeface="宋体" panose="02010600030101010101" pitchFamily="2" charset="-122"/>
              </a:rPr>
              <a:t>以</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为腰，</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为顶角顶点作图得</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②</a:t>
            </a:r>
            <a:r>
              <a:rPr lang="zh-CN" sz="2400" b="1">
                <a:solidFill>
                  <a:srgbClr val="FF0000"/>
                </a:solidFill>
                <a:ea typeface="宋体" panose="02010600030101010101" pitchFamily="2" charset="-122"/>
              </a:rPr>
              <a:t>以</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为腰，</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为顶角顶点作图得</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②</a:t>
            </a:r>
            <a:r>
              <a:rPr lang="zh-CN" sz="2400" b="1">
                <a:solidFill>
                  <a:srgbClr val="FF0000"/>
                </a:solidFill>
                <a:ea typeface="宋体" panose="02010600030101010101" pitchFamily="2" charset="-122"/>
              </a:rPr>
              <a:t>以</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为底，作图得</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4</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所作</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即为所求．</a:t>
            </a:r>
            <a:endParaRPr lang="zh-CN" altLang="en-US"/>
          </a:p>
        </p:txBody>
      </p:sp>
      <p:pic>
        <p:nvPicPr>
          <p:cNvPr id="2" name="图片 -2147482618"/>
          <p:cNvPicPr>
            <a:picLocks noChangeAspect="1"/>
          </p:cNvPicPr>
          <p:nvPr/>
        </p:nvPicPr>
        <p:blipFill>
          <a:blip r:embed="rId1"/>
          <a:stretch>
            <a:fillRect/>
          </a:stretch>
        </p:blipFill>
        <p:spPr>
          <a:xfrm>
            <a:off x="4454525" y="2007235"/>
            <a:ext cx="2153285" cy="1600835"/>
          </a:xfrm>
          <a:prstGeom prst="rect">
            <a:avLst/>
          </a:prstGeom>
          <a:noFill/>
          <a:ln w="9525">
            <a:noFill/>
          </a:ln>
        </p:spPr>
      </p:pic>
      <p:sp>
        <p:nvSpPr>
          <p:cNvPr id="3" name="文本框 2"/>
          <p:cNvSpPr txBox="1"/>
          <p:nvPr/>
        </p:nvSpPr>
        <p:spPr>
          <a:xfrm>
            <a:off x="4897120" y="3733165"/>
            <a:ext cx="1268730" cy="368300"/>
          </a:xfrm>
          <a:prstGeom prst="rect">
            <a:avLst/>
          </a:prstGeom>
          <a:noFill/>
          <a:ln w="9525">
            <a:noFill/>
          </a:ln>
        </p:spPr>
        <p:txBody>
          <a:bodyPr wrap="square">
            <a:spAutoFit/>
          </a:bodyPr>
          <a:p>
            <a:r>
              <a:rPr lang="zh-CN" sz="1800">
                <a:solidFill>
                  <a:srgbClr val="FF0000"/>
                </a:solidFill>
                <a:ea typeface="宋体" panose="02010600030101010101" pitchFamily="2" charset="-122"/>
              </a:rPr>
              <a:t>第1题解图</a:t>
            </a:r>
            <a:endParaRPr lang="zh-CN" altLang="en-US" sz="1800">
              <a:solidFill>
                <a:srgbClr val="FF0000"/>
              </a:solidFill>
              <a:ea typeface="宋体" panose="02010600030101010101" pitchFamily="2" charset="-122"/>
            </a:endParaRPr>
          </a:p>
        </p:txBody>
      </p:sp>
      <p:grpSp>
        <p:nvGrpSpPr>
          <p:cNvPr id="7" name="组合 6"/>
          <p:cNvGrpSpPr/>
          <p:nvPr/>
        </p:nvGrpSpPr>
        <p:grpSpPr>
          <a:xfrm>
            <a:off x="651510" y="4028440"/>
            <a:ext cx="11004550" cy="2306320"/>
            <a:chOff x="1026" y="6344"/>
            <a:chExt cx="17330" cy="3632"/>
          </a:xfrm>
        </p:grpSpPr>
        <p:sp>
          <p:nvSpPr>
            <p:cNvPr id="4" name="文本框 3"/>
            <p:cNvSpPr txBox="1"/>
            <p:nvPr/>
          </p:nvSpPr>
          <p:spPr>
            <a:xfrm>
              <a:off x="1026" y="6344"/>
              <a:ext cx="17331" cy="3633"/>
            </a:xfrm>
            <a:prstGeom prst="rect">
              <a:avLst/>
            </a:prstGeom>
            <a:noFill/>
            <a:ln w="9525">
              <a:noFill/>
            </a:ln>
          </p:spPr>
          <p:txBody>
            <a:bodyPr wrap="square">
              <a:spAutoFit/>
            </a:bodyPr>
            <a:p>
              <a:pPr>
                <a:lnSpc>
                  <a:spcPct val="150000"/>
                </a:lnSpc>
              </a:pPr>
              <a:r>
                <a:rPr lang="zh-CN" sz="2400" b="1">
                  <a:solidFill>
                    <a:srgbClr val="1D41D5"/>
                  </a:solidFill>
                  <a:uFillTx/>
                  <a:latin typeface="Times New Roman" panose="02020603050405020304" pitchFamily="18" charset="0"/>
                  <a:ea typeface="楷体" panose="02010609060101010101" charset="-122"/>
                </a:rPr>
                <a:t>【作法提示】</a:t>
              </a:r>
              <a:r>
                <a:rPr lang="en-US" sz="2400" b="1">
                  <a:solidFill>
                    <a:srgbClr val="1D41D5"/>
                  </a:solidFill>
                  <a:uFillTx/>
                  <a:latin typeface="Times New Roman" panose="02020603050405020304" pitchFamily="18" charset="0"/>
                  <a:ea typeface="楷体" panose="02010609060101010101" charset="-122"/>
                </a:rPr>
                <a:t>①</a:t>
              </a:r>
              <a:r>
                <a:rPr lang="zh-CN" sz="2400" b="1">
                  <a:solidFill>
                    <a:srgbClr val="1D41D5"/>
                  </a:solidFill>
                  <a:uFillTx/>
                  <a:latin typeface="Times New Roman" panose="02020603050405020304" pitchFamily="18" charset="0"/>
                  <a:ea typeface="楷体" panose="02010609060101010101" charset="-122"/>
                </a:rPr>
                <a:t>以</a:t>
              </a:r>
              <a:r>
                <a:rPr lang="en-US" sz="2400" b="1" i="1">
                  <a:solidFill>
                    <a:srgbClr val="1D41D5"/>
                  </a:solidFill>
                  <a:uFillTx/>
                  <a:latin typeface="Times New Roman" panose="02020603050405020304" pitchFamily="18" charset="0"/>
                  <a:ea typeface="楷体" panose="02010609060101010101" charset="-122"/>
                </a:rPr>
                <a:t>A</a:t>
              </a:r>
              <a:r>
                <a:rPr lang="zh-CN" sz="2400" b="1">
                  <a:solidFill>
                    <a:srgbClr val="1D41D5"/>
                  </a:solidFill>
                  <a:uFillTx/>
                  <a:latin typeface="Times New Roman" panose="02020603050405020304" pitchFamily="18" charset="0"/>
                  <a:ea typeface="楷体" panose="02010609060101010101" charset="-122"/>
                </a:rPr>
                <a:t>为圆心，</a:t>
              </a:r>
              <a:r>
                <a:rPr lang="en-US" sz="2400" b="1" i="1">
                  <a:solidFill>
                    <a:srgbClr val="1D41D5"/>
                  </a:solidFill>
                  <a:uFillTx/>
                  <a:latin typeface="Times New Roman" panose="02020603050405020304" pitchFamily="18" charset="0"/>
                  <a:ea typeface="楷体" panose="02010609060101010101" charset="-122"/>
                </a:rPr>
                <a:t>AB</a:t>
              </a:r>
              <a:r>
                <a:rPr lang="zh-CN" sz="2400" b="1">
                  <a:solidFill>
                    <a:srgbClr val="1D41D5"/>
                  </a:solidFill>
                  <a:uFillTx/>
                  <a:latin typeface="Times New Roman" panose="02020603050405020304" pitchFamily="18" charset="0"/>
                  <a:ea typeface="楷体" panose="02010609060101010101" charset="-122"/>
                </a:rPr>
                <a:t>长为半径画圆，交直线</a:t>
              </a:r>
              <a:r>
                <a:rPr lang="en-US" sz="2400" b="1" i="1">
                  <a:solidFill>
                    <a:srgbClr val="1D41D5"/>
                  </a:solidFill>
                  <a:uFillTx/>
                  <a:latin typeface="Times New Roman" panose="02020603050405020304" pitchFamily="18" charset="0"/>
                  <a:ea typeface="楷体" panose="02010609060101010101" charset="-122"/>
                </a:rPr>
                <a:t>l</a:t>
              </a:r>
              <a:r>
                <a:rPr lang="zh-CN" sz="2400" b="1">
                  <a:solidFill>
                    <a:srgbClr val="1D41D5"/>
                  </a:solidFill>
                  <a:uFillTx/>
                  <a:latin typeface="Times New Roman" panose="02020603050405020304" pitchFamily="18" charset="0"/>
                  <a:ea typeface="楷体" panose="02010609060101010101" charset="-122"/>
                </a:rPr>
                <a:t>于</a:t>
              </a:r>
              <a:r>
                <a:rPr lang="en-US" sz="2400" b="1" i="1">
                  <a:solidFill>
                    <a:srgbClr val="1D41D5"/>
                  </a:solidFill>
                  <a:uFillTx/>
                  <a:latin typeface="Times New Roman" panose="02020603050405020304" pitchFamily="18" charset="0"/>
                  <a:ea typeface="楷体" panose="02010609060101010101" charset="-122"/>
                </a:rPr>
                <a:t>P</a:t>
              </a:r>
              <a:r>
                <a:rPr lang="en-US" sz="2400" b="1" baseline="-25000">
                  <a:solidFill>
                    <a:srgbClr val="1D41D5"/>
                  </a:solidFill>
                  <a:uFillTx/>
                  <a:latin typeface="Times New Roman" panose="02020603050405020304" pitchFamily="18" charset="0"/>
                  <a:ea typeface="楷体" panose="02010609060101010101" charset="-122"/>
                </a:rPr>
                <a:t>1</a:t>
              </a:r>
              <a:r>
                <a:rPr lang="zh-CN" sz="2400" b="1">
                  <a:solidFill>
                    <a:srgbClr val="1D41D5"/>
                  </a:solidFill>
                  <a:uFillTx/>
                  <a:latin typeface="Times New Roman" panose="02020603050405020304" pitchFamily="18" charset="0"/>
                  <a:ea typeface="楷体" panose="02010609060101010101" charset="-122"/>
                </a:rPr>
                <a:t>，</a:t>
              </a:r>
              <a:r>
                <a:rPr lang="en-US" sz="2400" b="1" i="1">
                  <a:solidFill>
                    <a:srgbClr val="1D41D5"/>
                  </a:solidFill>
                  <a:uFillTx/>
                  <a:latin typeface="Times New Roman" panose="02020603050405020304" pitchFamily="18" charset="0"/>
                  <a:ea typeface="楷体" panose="02010609060101010101" charset="-122"/>
                </a:rPr>
                <a:t>P</a:t>
              </a:r>
              <a:r>
                <a:rPr lang="en-US" sz="2400" b="1" baseline="-25000">
                  <a:solidFill>
                    <a:srgbClr val="1D41D5"/>
                  </a:solidFill>
                  <a:uFillTx/>
                  <a:latin typeface="Times New Roman" panose="02020603050405020304" pitchFamily="18" charset="0"/>
                  <a:ea typeface="楷体" panose="02010609060101010101" charset="-122"/>
                </a:rPr>
                <a:t>2</a:t>
              </a:r>
              <a:r>
                <a:rPr lang="zh-CN" sz="2400" b="1">
                  <a:solidFill>
                    <a:srgbClr val="1D41D5"/>
                  </a:solidFill>
                  <a:uFillTx/>
                  <a:latin typeface="Times New Roman" panose="02020603050405020304" pitchFamily="18" charset="0"/>
                  <a:ea typeface="楷体" panose="02010609060101010101" charset="-122"/>
                </a:rPr>
                <a:t>两点；</a:t>
              </a:r>
              <a:r>
                <a:rPr lang="en-US" sz="2400" b="1">
                  <a:solidFill>
                    <a:srgbClr val="1D41D5"/>
                  </a:solidFill>
                  <a:uFillTx/>
                  <a:latin typeface="Times New Roman" panose="02020603050405020304" pitchFamily="18" charset="0"/>
                  <a:ea typeface="楷体" panose="02010609060101010101" charset="-122"/>
                </a:rPr>
                <a:t>②</a:t>
              </a:r>
              <a:r>
                <a:rPr lang="zh-CN" sz="2400" b="1">
                  <a:solidFill>
                    <a:srgbClr val="1D41D5"/>
                  </a:solidFill>
                  <a:uFillTx/>
                  <a:latin typeface="Times New Roman" panose="02020603050405020304" pitchFamily="18" charset="0"/>
                  <a:ea typeface="楷体" panose="02010609060101010101" charset="-122"/>
                </a:rPr>
                <a:t>以</a:t>
              </a:r>
              <a:r>
                <a:rPr lang="en-US" sz="2400" b="1" i="1">
                  <a:solidFill>
                    <a:srgbClr val="1D41D5"/>
                  </a:solidFill>
                  <a:uFillTx/>
                  <a:latin typeface="Times New Roman" panose="02020603050405020304" pitchFamily="18" charset="0"/>
                  <a:ea typeface="楷体" panose="02010609060101010101" charset="-122"/>
                </a:rPr>
                <a:t>B</a:t>
              </a:r>
              <a:r>
                <a:rPr lang="zh-CN" sz="2400" b="1">
                  <a:solidFill>
                    <a:srgbClr val="1D41D5"/>
                  </a:solidFill>
                  <a:uFillTx/>
                  <a:latin typeface="Times New Roman" panose="02020603050405020304" pitchFamily="18" charset="0"/>
                  <a:ea typeface="楷体" panose="02010609060101010101" charset="-122"/>
                </a:rPr>
                <a:t>为圆心，</a:t>
              </a:r>
              <a:r>
                <a:rPr lang="en-US" sz="2400" b="1" i="1">
                  <a:solidFill>
                    <a:srgbClr val="1D41D5"/>
                  </a:solidFill>
                  <a:uFillTx/>
                  <a:latin typeface="Times New Roman" panose="02020603050405020304" pitchFamily="18" charset="0"/>
                  <a:ea typeface="楷体" panose="02010609060101010101" charset="-122"/>
                </a:rPr>
                <a:t>AB</a:t>
              </a:r>
              <a:r>
                <a:rPr lang="zh-CN" sz="2400" b="1">
                  <a:solidFill>
                    <a:srgbClr val="1D41D5"/>
                  </a:solidFill>
                  <a:uFillTx/>
                  <a:latin typeface="Times New Roman" panose="02020603050405020304" pitchFamily="18" charset="0"/>
                  <a:ea typeface="楷体" panose="02010609060101010101" charset="-122"/>
                </a:rPr>
                <a:t>长为半径画圆，交直线</a:t>
              </a:r>
              <a:r>
                <a:rPr lang="en-US" sz="2400" b="1" i="1">
                  <a:solidFill>
                    <a:srgbClr val="1D41D5"/>
                  </a:solidFill>
                  <a:uFillTx/>
                  <a:latin typeface="Times New Roman" panose="02020603050405020304" pitchFamily="18" charset="0"/>
                  <a:ea typeface="楷体" panose="02010609060101010101" charset="-122"/>
                </a:rPr>
                <a:t>l</a:t>
              </a:r>
              <a:r>
                <a:rPr lang="zh-CN" sz="2400" b="1">
                  <a:solidFill>
                    <a:srgbClr val="1D41D5"/>
                  </a:solidFill>
                  <a:uFillTx/>
                  <a:latin typeface="Times New Roman" panose="02020603050405020304" pitchFamily="18" charset="0"/>
                  <a:ea typeface="楷体" panose="02010609060101010101" charset="-122"/>
                </a:rPr>
                <a:t>于点</a:t>
              </a:r>
              <a:r>
                <a:rPr lang="en-US" sz="2400" b="1" i="1">
                  <a:solidFill>
                    <a:srgbClr val="1D41D5"/>
                  </a:solidFill>
                  <a:uFillTx/>
                  <a:latin typeface="Times New Roman" panose="02020603050405020304" pitchFamily="18" charset="0"/>
                  <a:ea typeface="楷体" panose="02010609060101010101" charset="-122"/>
                </a:rPr>
                <a:t>P</a:t>
              </a:r>
              <a:r>
                <a:rPr lang="en-US" sz="2400" b="1" baseline="-25000">
                  <a:solidFill>
                    <a:srgbClr val="1D41D5"/>
                  </a:solidFill>
                  <a:uFillTx/>
                  <a:latin typeface="Times New Roman" panose="02020603050405020304" pitchFamily="18" charset="0"/>
                  <a:ea typeface="楷体" panose="02010609060101010101" charset="-122"/>
                </a:rPr>
                <a:t>3</a:t>
              </a:r>
              <a:r>
                <a:rPr lang="zh-CN" sz="2400" b="1">
                  <a:solidFill>
                    <a:srgbClr val="1D41D5"/>
                  </a:solidFill>
                  <a:uFillTx/>
                  <a:latin typeface="Times New Roman" panose="02020603050405020304" pitchFamily="18" charset="0"/>
                  <a:ea typeface="楷体" panose="02010609060101010101" charset="-122"/>
                </a:rPr>
                <a:t>；</a:t>
              </a:r>
              <a:r>
                <a:rPr lang="en-US" sz="2400" b="1">
                  <a:solidFill>
                    <a:srgbClr val="1D41D5"/>
                  </a:solidFill>
                  <a:uFillTx/>
                  <a:latin typeface="Times New Roman" panose="02020603050405020304" pitchFamily="18" charset="0"/>
                  <a:ea typeface="楷体" panose="02010609060101010101" charset="-122"/>
                </a:rPr>
                <a:t>③</a:t>
              </a:r>
              <a:r>
                <a:rPr lang="zh-CN" sz="2400" b="1">
                  <a:solidFill>
                    <a:srgbClr val="1D41D5"/>
                  </a:solidFill>
                  <a:uFillTx/>
                  <a:latin typeface="Times New Roman" panose="02020603050405020304" pitchFamily="18" charset="0"/>
                  <a:ea typeface="楷体" panose="02010609060101010101" charset="-122"/>
                </a:rPr>
                <a:t>作</a:t>
              </a:r>
              <a:r>
                <a:rPr lang="en-US" sz="2400" b="1" i="1">
                  <a:solidFill>
                    <a:srgbClr val="1D41D5"/>
                  </a:solidFill>
                  <a:uFillTx/>
                  <a:latin typeface="Times New Roman" panose="02020603050405020304" pitchFamily="18" charset="0"/>
                  <a:ea typeface="楷体" panose="02010609060101010101" charset="-122"/>
                </a:rPr>
                <a:t>AB</a:t>
              </a:r>
              <a:r>
                <a:rPr lang="zh-CN" sz="2400" b="1">
                  <a:solidFill>
                    <a:srgbClr val="1D41D5"/>
                  </a:solidFill>
                  <a:uFillTx/>
                  <a:latin typeface="Times New Roman" panose="02020603050405020304" pitchFamily="18" charset="0"/>
                  <a:ea typeface="楷体" panose="02010609060101010101" charset="-122"/>
                </a:rPr>
                <a:t>的垂直平分线，分别以</a:t>
              </a:r>
              <a:r>
                <a:rPr lang="en-US" sz="2400" b="1" i="1">
                  <a:solidFill>
                    <a:srgbClr val="1D41D5"/>
                  </a:solidFill>
                  <a:uFillTx/>
                  <a:latin typeface="Times New Roman" panose="02020603050405020304" pitchFamily="18" charset="0"/>
                  <a:ea typeface="楷体" panose="02010609060101010101" charset="-122"/>
                </a:rPr>
                <a:t>A</a:t>
              </a:r>
              <a:r>
                <a:rPr lang="zh-CN" sz="2400" b="1">
                  <a:solidFill>
                    <a:srgbClr val="1D41D5"/>
                  </a:solidFill>
                  <a:uFillTx/>
                  <a:latin typeface="Times New Roman" panose="02020603050405020304" pitchFamily="18" charset="0"/>
                  <a:ea typeface="楷体" panose="02010609060101010101" charset="-122"/>
                </a:rPr>
                <a:t>，</a:t>
              </a:r>
              <a:r>
                <a:rPr lang="en-US" sz="2400" b="1" i="1">
                  <a:solidFill>
                    <a:srgbClr val="1D41D5"/>
                  </a:solidFill>
                  <a:uFillTx/>
                  <a:latin typeface="Times New Roman" panose="02020603050405020304" pitchFamily="18" charset="0"/>
                  <a:ea typeface="楷体" panose="02010609060101010101" charset="-122"/>
                </a:rPr>
                <a:t>B</a:t>
              </a:r>
              <a:r>
                <a:rPr lang="zh-CN" sz="2400" b="1">
                  <a:solidFill>
                    <a:srgbClr val="1D41D5"/>
                  </a:solidFill>
                  <a:uFillTx/>
                  <a:latin typeface="Times New Roman" panose="02020603050405020304" pitchFamily="18" charset="0"/>
                  <a:ea typeface="楷体" panose="02010609060101010101" charset="-122"/>
                </a:rPr>
                <a:t>为圆心，大于    </a:t>
              </a:r>
              <a:r>
                <a:rPr lang="en-US" sz="2400" b="1" i="1">
                  <a:solidFill>
                    <a:srgbClr val="1D41D5"/>
                  </a:solidFill>
                  <a:uFillTx/>
                  <a:latin typeface="Times New Roman" panose="02020603050405020304" pitchFamily="18" charset="0"/>
                  <a:ea typeface="楷体" panose="02010609060101010101" charset="-122"/>
                </a:rPr>
                <a:t>AB</a:t>
              </a:r>
              <a:r>
                <a:rPr lang="zh-CN" sz="2400" b="1">
                  <a:solidFill>
                    <a:srgbClr val="1D41D5"/>
                  </a:solidFill>
                  <a:uFillTx/>
                  <a:latin typeface="Times New Roman" panose="02020603050405020304" pitchFamily="18" charset="0"/>
                  <a:ea typeface="楷体" panose="02010609060101010101" charset="-122"/>
                </a:rPr>
                <a:t>的任意长为半径画圆，交</a:t>
              </a:r>
              <a:r>
                <a:rPr lang="en-US" sz="2400" b="1" i="1">
                  <a:solidFill>
                    <a:srgbClr val="1D41D5"/>
                  </a:solidFill>
                  <a:uFillTx/>
                  <a:latin typeface="Times New Roman" panose="02020603050405020304" pitchFamily="18" charset="0"/>
                  <a:ea typeface="楷体" panose="02010609060101010101" charset="-122"/>
                </a:rPr>
                <a:t>AB</a:t>
              </a:r>
              <a:r>
                <a:rPr lang="zh-CN" sz="2400" b="1">
                  <a:solidFill>
                    <a:srgbClr val="1D41D5"/>
                  </a:solidFill>
                  <a:uFillTx/>
                  <a:latin typeface="Times New Roman" panose="02020603050405020304" pitchFamily="18" charset="0"/>
                  <a:ea typeface="楷体" panose="02010609060101010101" charset="-122"/>
                </a:rPr>
                <a:t>两侧于两点，过两点的直线与</a:t>
              </a:r>
              <a:r>
                <a:rPr lang="en-US" sz="2400" b="1" i="1">
                  <a:solidFill>
                    <a:srgbClr val="1D41D5"/>
                  </a:solidFill>
                  <a:uFillTx/>
                  <a:latin typeface="Times New Roman" panose="02020603050405020304" pitchFamily="18" charset="0"/>
                  <a:ea typeface="楷体" panose="02010609060101010101" charset="-122"/>
                </a:rPr>
                <a:t>l</a:t>
              </a:r>
              <a:r>
                <a:rPr lang="zh-CN" sz="2400" b="1">
                  <a:solidFill>
                    <a:srgbClr val="1D41D5"/>
                  </a:solidFill>
                  <a:uFillTx/>
                  <a:latin typeface="Times New Roman" panose="02020603050405020304" pitchFamily="18" charset="0"/>
                  <a:ea typeface="楷体" panose="02010609060101010101" charset="-122"/>
                </a:rPr>
                <a:t>的交点即为</a:t>
              </a:r>
              <a:r>
                <a:rPr lang="en-US" sz="2400" b="1" i="1">
                  <a:solidFill>
                    <a:srgbClr val="1D41D5"/>
                  </a:solidFill>
                  <a:uFillTx/>
                  <a:latin typeface="Times New Roman" panose="02020603050405020304" pitchFamily="18" charset="0"/>
                  <a:ea typeface="楷体" panose="02010609060101010101" charset="-122"/>
                </a:rPr>
                <a:t>P</a:t>
              </a:r>
              <a:r>
                <a:rPr lang="en-US" sz="2400" b="1" baseline="-25000">
                  <a:solidFill>
                    <a:srgbClr val="1D41D5"/>
                  </a:solidFill>
                  <a:uFillTx/>
                  <a:latin typeface="Times New Roman" panose="02020603050405020304" pitchFamily="18" charset="0"/>
                  <a:ea typeface="楷体" panose="02010609060101010101" charset="-122"/>
                </a:rPr>
                <a:t>4</a:t>
              </a:r>
              <a:r>
                <a:rPr lang="en-US" sz="2400" b="1">
                  <a:solidFill>
                    <a:srgbClr val="1D41D5"/>
                  </a:solidFill>
                  <a:uFillTx/>
                  <a:latin typeface="Times New Roman" panose="02020603050405020304" pitchFamily="18" charset="0"/>
                  <a:ea typeface="楷体" panose="02010609060101010101" charset="-122"/>
                </a:rPr>
                <a:t>.</a:t>
              </a:r>
              <a:endParaRPr lang="en-US" altLang="en-US" sz="2400" b="1">
                <a:solidFill>
                  <a:srgbClr val="1D41D5"/>
                </a:solidFill>
                <a:uFillTx/>
                <a:latin typeface="Times New Roman" panose="02020603050405020304" pitchFamily="18" charset="0"/>
                <a:ea typeface="楷体" panose="02010609060101010101" charset="-122"/>
              </a:endParaRPr>
            </a:p>
          </p:txBody>
        </p:sp>
        <p:graphicFrame>
          <p:nvGraphicFramePr>
            <p:cNvPr id="5" name="对象 4"/>
            <p:cNvGraphicFramePr/>
            <p:nvPr/>
          </p:nvGraphicFramePr>
          <p:xfrm>
            <a:off x="3631" y="8072"/>
            <a:ext cx="340" cy="1106"/>
          </p:xfrm>
          <a:graphic>
            <a:graphicData uri="http://schemas.openxmlformats.org/presentationml/2006/ole">
              <mc:AlternateContent xmlns:mc="http://schemas.openxmlformats.org/markup-compatibility/2006">
                <mc:Choice xmlns:v="urn:schemas-microsoft-com:vml" Requires="v">
                  <p:oleObj spid="_x0000_s6" name="" r:id="rId2" imgW="241300" imgH="736600" progId="Equation.DSMT4">
                    <p:embed/>
                  </p:oleObj>
                </mc:Choice>
                <mc:Fallback>
                  <p:oleObj name="" r:id="rId2" imgW="241300" imgH="736600" progId="Equation.DSMT4">
                    <p:embed/>
                    <p:pic>
                      <p:nvPicPr>
                        <p:cNvPr id="0" name="图片 4"/>
                        <p:cNvPicPr/>
                        <p:nvPr/>
                      </p:nvPicPr>
                      <p:blipFill>
                        <a:blip r:embed="rId3"/>
                        <a:stretch>
                          <a:fillRect/>
                        </a:stretch>
                      </p:blipFill>
                      <p:spPr>
                        <a:xfrm>
                          <a:off x="3631" y="8072"/>
                          <a:ext cx="340" cy="1106"/>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327660" y="1195070"/>
            <a:ext cx="11534140"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2. </a:t>
            </a:r>
            <a:r>
              <a:rPr lang="zh-CN" sz="2400" b="1">
                <a:ea typeface="宋体" panose="02010600030101010101" pitchFamily="2" charset="-122"/>
              </a:rPr>
              <a:t>在平面直角坐标系中，已知点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，若在</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轴上取点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，使</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ea typeface="宋体" panose="02010600030101010101" pitchFamily="2" charset="-122"/>
              </a:rPr>
              <a:t>为等腰三角形，求满足条件的点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的坐标．</a:t>
            </a:r>
            <a:endParaRPr lang="zh-CN" altLang="en-US"/>
          </a:p>
        </p:txBody>
      </p:sp>
      <p:pic>
        <p:nvPicPr>
          <p:cNvPr id="2" name="图片 -2147482568"/>
          <p:cNvPicPr>
            <a:picLocks noChangeAspect="1"/>
          </p:cNvPicPr>
          <p:nvPr/>
        </p:nvPicPr>
        <p:blipFill>
          <a:blip r:embed="rId1"/>
          <a:stretch>
            <a:fillRect/>
          </a:stretch>
        </p:blipFill>
        <p:spPr>
          <a:xfrm>
            <a:off x="4856480" y="2839085"/>
            <a:ext cx="2190115" cy="2056765"/>
          </a:xfrm>
          <a:prstGeom prst="rect">
            <a:avLst/>
          </a:prstGeom>
          <a:noFill/>
          <a:ln w="9525">
            <a:noFill/>
          </a:ln>
        </p:spPr>
      </p:pic>
      <p:sp>
        <p:nvSpPr>
          <p:cNvPr id="3" name="文本框 2"/>
          <p:cNvSpPr txBox="1"/>
          <p:nvPr/>
        </p:nvSpPr>
        <p:spPr>
          <a:xfrm>
            <a:off x="5641340" y="4895850"/>
            <a:ext cx="1099820" cy="368300"/>
          </a:xfrm>
          <a:prstGeom prst="rect">
            <a:avLst/>
          </a:prstGeom>
          <a:noFill/>
          <a:ln w="9525">
            <a:noFill/>
          </a:ln>
        </p:spPr>
        <p:txBody>
          <a:bodyPr wrap="square">
            <a:spAutoFit/>
          </a:bodyPr>
          <a:p>
            <a:r>
              <a:rPr lang="zh-CN" sz="1800">
                <a:ea typeface="宋体" panose="02010600030101010101" pitchFamily="2" charset="-122"/>
              </a:rPr>
              <a:t>第2题图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631190" y="787400"/>
            <a:ext cx="11369040" cy="452310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解：设点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，根据勾股定理得，</a:t>
            </a:r>
            <a:r>
              <a:rPr lang="en-US" sz="2400" b="1" i="1">
                <a:solidFill>
                  <a:srgbClr val="FF0000"/>
                </a:solidFill>
                <a:latin typeface="Times New Roman" panose="02020603050405020304" pitchFamily="18" charset="0"/>
                <a:ea typeface="宋体" panose="02010600030101010101" pitchFamily="2" charset="-122"/>
              </a:rPr>
              <a:t>AB</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8</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AC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8</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16.</a:t>
            </a:r>
            <a:r>
              <a:rPr lang="zh-CN" sz="2400" b="1">
                <a:solidFill>
                  <a:srgbClr val="FF0000"/>
                </a:solidFill>
                <a:ea typeface="宋体" panose="02010600030101010101" pitchFamily="2" charset="-122"/>
              </a:rPr>
              <a:t>分情况讨论：</a:t>
            </a:r>
            <a:r>
              <a:rPr lang="en-US" sz="2400" b="1">
                <a:solidFill>
                  <a:srgbClr val="FF0000"/>
                </a:solidFill>
                <a:latin typeface="Times New Roman" panose="02020603050405020304" pitchFamily="18" charset="0"/>
                <a:ea typeface="宋体" panose="02010600030101010101" pitchFamily="2" charset="-122"/>
              </a:rPr>
              <a:t>①</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时，</a:t>
            </a:r>
            <a:r>
              <a:rPr lang="en-US" sz="2400" b="1" i="1">
                <a:solidFill>
                  <a:srgbClr val="FF0000"/>
                </a:solidFill>
                <a:latin typeface="Times New Roman" panose="02020603050405020304" pitchFamily="18" charset="0"/>
                <a:ea typeface="宋体" panose="02010600030101010101" pitchFamily="2" charset="-122"/>
              </a:rPr>
              <a:t>AB</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，即</a:t>
            </a:r>
            <a:r>
              <a:rPr lang="en-US" sz="2400" b="1">
                <a:solidFill>
                  <a:srgbClr val="FF0000"/>
                </a:solidFill>
                <a:latin typeface="Times New Roman" panose="02020603050405020304" pitchFamily="18" charset="0"/>
                <a:ea typeface="宋体" panose="02010600030101010101" pitchFamily="2" charset="-122"/>
              </a:rPr>
              <a:t>8</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8.     </a:t>
            </a:r>
            <a:r>
              <a:rPr lang="zh-CN" sz="2400" b="1">
                <a:solidFill>
                  <a:srgbClr val="FF0000"/>
                </a:solidFill>
                <a:ea typeface="宋体" panose="02010600030101010101" pitchFamily="2" charset="-122"/>
              </a:rPr>
              <a:t>解得</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当</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时，</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在同一直线上，不合题意；</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时，</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与原点</a:t>
            </a:r>
            <a:r>
              <a:rPr lang="en-US" sz="2400" b="1" i="1">
                <a:solidFill>
                  <a:srgbClr val="FF0000"/>
                </a:solidFill>
                <a:latin typeface="Times New Roman" panose="02020603050405020304" pitchFamily="18" charset="0"/>
                <a:ea typeface="宋体" panose="02010600030101010101" pitchFamily="2" charset="-122"/>
              </a:rPr>
              <a:t>O</a:t>
            </a:r>
            <a:r>
              <a:rPr lang="zh-CN" sz="2400" b="1">
                <a:solidFill>
                  <a:srgbClr val="FF0000"/>
                </a:solidFill>
                <a:ea typeface="宋体" panose="02010600030101010101" pitchFamily="2" charset="-122"/>
              </a:rPr>
              <a:t>重合，即</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②∵</a:t>
            </a:r>
            <a:r>
              <a:rPr lang="en-US" sz="2400" b="1" i="1">
                <a:solidFill>
                  <a:srgbClr val="FF0000"/>
                </a:solidFill>
                <a:latin typeface="Times New Roman" panose="02020603050405020304" pitchFamily="18" charset="0"/>
                <a:ea typeface="宋体" panose="02010600030101010101" pitchFamily="2" charset="-122"/>
              </a:rPr>
              <a:t>AB</a:t>
            </a:r>
            <a:r>
              <a:rPr lang="en-US" sz="2400" b="1">
                <a:solidFill>
                  <a:srgbClr val="FF0000"/>
                </a:solidFill>
                <a:latin typeface="Times New Roman" panose="02020603050405020304" pitchFamily="18" charset="0"/>
                <a:ea typeface="宋体" panose="02010600030101010101" pitchFamily="2" charset="-122"/>
              </a:rPr>
              <a:t>&lt;</a:t>
            </a:r>
            <a:r>
              <a:rPr lang="en-US" sz="2400" b="1" i="1">
                <a:solidFill>
                  <a:srgbClr val="FF0000"/>
                </a:solidFill>
                <a:latin typeface="Times New Roman" panose="02020603050405020304" pitchFamily="18" charset="0"/>
                <a:ea typeface="宋体" panose="02010600030101010101" pitchFamily="2" charset="-122"/>
              </a:rPr>
              <a:t>OB</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，不存在点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使</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a:t>
            </a:r>
            <a:endParaRPr lang="zh-CN" altLang="en-US"/>
          </a:p>
        </p:txBody>
      </p:sp>
      <p:sp>
        <p:nvSpPr>
          <p:cNvPr id="100" name="文本框 99"/>
          <p:cNvSpPr txBox="1"/>
          <p:nvPr/>
        </p:nvSpPr>
        <p:spPr>
          <a:xfrm>
            <a:off x="680720" y="5217795"/>
            <a:ext cx="1151001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③</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时，</a:t>
            </a:r>
            <a:r>
              <a:rPr lang="en-US" sz="2400" b="1" i="1">
                <a:solidFill>
                  <a:srgbClr val="FF0000"/>
                </a:solidFill>
                <a:latin typeface="Times New Roman" panose="02020603050405020304" pitchFamily="18" charset="0"/>
                <a:ea typeface="宋体" panose="02010600030101010101" pitchFamily="2" charset="-122"/>
              </a:rPr>
              <a:t>AC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，即</a:t>
            </a:r>
            <a:r>
              <a:rPr lang="en-US" sz="2400" b="1" i="1">
                <a:solidFill>
                  <a:srgbClr val="FF0000"/>
                </a:solidFill>
                <a:latin typeface="Times New Roman" panose="02020603050405020304" pitchFamily="18" charset="0"/>
                <a:ea typeface="宋体" panose="02010600030101010101" pitchFamily="2" charset="-122"/>
              </a:rPr>
              <a:t>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8</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16.   </a:t>
            </a:r>
            <a:r>
              <a:rPr lang="zh-CN" sz="2400" b="1">
                <a:solidFill>
                  <a:srgbClr val="FF0000"/>
                </a:solidFill>
                <a:ea typeface="宋体" panose="02010600030101010101" pitchFamily="2" charset="-122"/>
              </a:rPr>
              <a:t>解得</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综上所述，满足条件的点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35610" y="946785"/>
            <a:ext cx="11510010"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3. </a:t>
            </a:r>
            <a:r>
              <a:rPr lang="zh-CN" sz="2400" b="1">
                <a:ea typeface="宋体" panose="02010600030101010101" pitchFamily="2" charset="-122"/>
              </a:rPr>
              <a:t>如图，线段</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在直线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上方，请在直线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上求作一点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，使</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PAB</a:t>
            </a:r>
            <a:r>
              <a:rPr lang="zh-CN" sz="2400" b="1">
                <a:ea typeface="宋体" panose="02010600030101010101" pitchFamily="2" charset="-122"/>
              </a:rPr>
              <a:t>是直角三角形，请在图中画出所有符合要求的点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，保留作图痕迹，不写作法．</a:t>
            </a:r>
            <a:endParaRPr lang="zh-CN" altLang="en-US"/>
          </a:p>
        </p:txBody>
      </p:sp>
      <p:pic>
        <p:nvPicPr>
          <p:cNvPr id="2" name="图片 -2147482567"/>
          <p:cNvPicPr>
            <a:picLocks noChangeAspect="1"/>
          </p:cNvPicPr>
          <p:nvPr/>
        </p:nvPicPr>
        <p:blipFill>
          <a:blip r:embed="rId1"/>
          <a:stretch>
            <a:fillRect/>
          </a:stretch>
        </p:blipFill>
        <p:spPr>
          <a:xfrm>
            <a:off x="8855075" y="2073275"/>
            <a:ext cx="2921635" cy="998855"/>
          </a:xfrm>
          <a:prstGeom prst="rect">
            <a:avLst/>
          </a:prstGeom>
          <a:noFill/>
          <a:ln w="9525">
            <a:noFill/>
          </a:ln>
        </p:spPr>
      </p:pic>
      <p:sp>
        <p:nvSpPr>
          <p:cNvPr id="3" name="文本框 2"/>
          <p:cNvSpPr txBox="1"/>
          <p:nvPr/>
        </p:nvSpPr>
        <p:spPr>
          <a:xfrm>
            <a:off x="9988550" y="3205480"/>
            <a:ext cx="1165225" cy="368300"/>
          </a:xfrm>
          <a:prstGeom prst="rect">
            <a:avLst/>
          </a:prstGeom>
          <a:noFill/>
          <a:ln w="9525">
            <a:noFill/>
          </a:ln>
        </p:spPr>
        <p:txBody>
          <a:bodyPr wrap="square">
            <a:spAutoFit/>
          </a:bodyPr>
          <a:p>
            <a:r>
              <a:rPr lang="zh-CN" sz="1800">
                <a:solidFill>
                  <a:schemeClr val="tx1"/>
                </a:solidFill>
                <a:uFillTx/>
                <a:latin typeface="Times New Roman" panose="02020603050405020304" pitchFamily="18" charset="0"/>
                <a:ea typeface="宋体" panose="02010600030101010101" pitchFamily="2" charset="-122"/>
              </a:rPr>
              <a:t>第3题图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sp>
        <p:nvSpPr>
          <p:cNvPr id="4" name="文本框 3"/>
          <p:cNvSpPr txBox="1"/>
          <p:nvPr/>
        </p:nvSpPr>
        <p:spPr>
          <a:xfrm>
            <a:off x="441960" y="2510790"/>
            <a:ext cx="8137525" cy="341503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解：存在点</a:t>
            </a:r>
            <a:r>
              <a:rPr lang="en-US" sz="2400" b="1" i="1">
                <a:solidFill>
                  <a:srgbClr val="FF0000"/>
                </a:solidFill>
                <a:latin typeface="Times New Roman" panose="02020603050405020304" pitchFamily="18" charset="0"/>
                <a:ea typeface="宋体" panose="02010600030101010101" pitchFamily="2" charset="-122"/>
              </a:rPr>
              <a:t>P</a:t>
            </a:r>
            <a:r>
              <a:rPr lang="zh-CN" sz="2400" b="1">
                <a:solidFill>
                  <a:srgbClr val="FF0000"/>
                </a:solidFill>
                <a:ea typeface="宋体" panose="02010600030101010101" pitchFamily="2" charset="-122"/>
              </a:rPr>
              <a:t>，使</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PAB</a:t>
            </a:r>
            <a:r>
              <a:rPr lang="zh-CN" sz="2400" b="1">
                <a:solidFill>
                  <a:srgbClr val="FF0000"/>
                </a:solidFill>
                <a:ea typeface="宋体" panose="02010600030101010101" pitchFamily="2" charset="-122"/>
              </a:rPr>
              <a:t>是直角三角形，如解图中点</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即为满足条件的点</a:t>
            </a:r>
            <a:r>
              <a:rPr lang="en-US" sz="2400" b="1" i="1">
                <a:solidFill>
                  <a:srgbClr val="FF0000"/>
                </a:solidFill>
                <a:latin typeface="Times New Roman" panose="02020603050405020304" pitchFamily="18" charset="0"/>
                <a:ea typeface="宋体" panose="02010600030101010101" pitchFamily="2" charset="-122"/>
              </a:rPr>
              <a:t>P</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画图依据：</a:t>
            </a:r>
            <a:r>
              <a:rPr lang="en-US" sz="2400" b="1">
                <a:solidFill>
                  <a:srgbClr val="FF0000"/>
                </a:solidFill>
                <a:latin typeface="Times New Roman" panose="02020603050405020304" pitchFamily="18" charset="0"/>
                <a:ea typeface="宋体" panose="02010600030101010101" pitchFamily="2" charset="-122"/>
              </a:rPr>
              <a:t>①</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作为直角边：分别过点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作线段</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的垂线，交</a:t>
            </a:r>
            <a:r>
              <a:rPr lang="en-US" sz="2400" b="1" i="1">
                <a:solidFill>
                  <a:srgbClr val="FF0000"/>
                </a:solidFill>
                <a:latin typeface="Times New Roman" panose="02020603050405020304" pitchFamily="18" charset="0"/>
                <a:ea typeface="宋体" panose="02010600030101010101" pitchFamily="2" charset="-122"/>
              </a:rPr>
              <a:t>l</a:t>
            </a:r>
            <a:r>
              <a:rPr lang="zh-CN" sz="2400" b="1">
                <a:solidFill>
                  <a:srgbClr val="FF0000"/>
                </a:solidFill>
                <a:ea typeface="宋体" panose="02010600030101010101" pitchFamily="2" charset="-122"/>
              </a:rPr>
              <a:t>于点</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②</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作为斜边：以</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为直径画圆，交</a:t>
            </a:r>
            <a:r>
              <a:rPr lang="en-US" sz="2400" b="1" i="1">
                <a:solidFill>
                  <a:srgbClr val="FF0000"/>
                </a:solidFill>
                <a:latin typeface="Times New Roman" panose="02020603050405020304" pitchFamily="18" charset="0"/>
                <a:ea typeface="宋体" panose="02010600030101010101" pitchFamily="2" charset="-122"/>
              </a:rPr>
              <a:t>l</a:t>
            </a:r>
            <a:r>
              <a:rPr lang="zh-CN" sz="2400" b="1">
                <a:solidFill>
                  <a:srgbClr val="FF0000"/>
                </a:solidFill>
                <a:ea typeface="宋体" panose="02010600030101010101" pitchFamily="2" charset="-122"/>
              </a:rPr>
              <a:t>于点</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，根据直径所对的圆周角是直角得到直角三角形．</a:t>
            </a:r>
            <a:endParaRPr lang="zh-CN" altLang="en-US"/>
          </a:p>
        </p:txBody>
      </p:sp>
      <p:pic>
        <p:nvPicPr>
          <p:cNvPr id="5" name="图片 -2147482617"/>
          <p:cNvPicPr>
            <a:picLocks noChangeAspect="1"/>
          </p:cNvPicPr>
          <p:nvPr/>
        </p:nvPicPr>
        <p:blipFill>
          <a:blip r:embed="rId2"/>
          <a:stretch>
            <a:fillRect/>
          </a:stretch>
        </p:blipFill>
        <p:spPr>
          <a:xfrm>
            <a:off x="9093835" y="4004310"/>
            <a:ext cx="2588895" cy="1875155"/>
          </a:xfrm>
          <a:prstGeom prst="rect">
            <a:avLst/>
          </a:prstGeom>
          <a:noFill/>
          <a:ln w="9525">
            <a:noFill/>
          </a:ln>
        </p:spPr>
      </p:pic>
      <p:sp>
        <p:nvSpPr>
          <p:cNvPr id="6" name="文本框 5"/>
          <p:cNvSpPr txBox="1"/>
          <p:nvPr/>
        </p:nvSpPr>
        <p:spPr>
          <a:xfrm>
            <a:off x="9811385" y="5947410"/>
            <a:ext cx="1332865"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第3题解图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6" grpId="0"/>
      <p:bldP spid="4" grpId="0"/>
      <p:bldP spid="6" grpId="1"/>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506730" y="891540"/>
            <a:ext cx="10937240"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4. </a:t>
            </a:r>
            <a:r>
              <a:rPr lang="zh-CN" sz="2400" b="1">
                <a:ea typeface="宋体" panose="02010600030101010101" pitchFamily="2" charset="-122"/>
              </a:rPr>
              <a:t>如图，在平面直角坐标系中，点</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坐标为</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坐标为</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．在直线</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上有一点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，使</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QBC</a:t>
            </a:r>
            <a:r>
              <a:rPr lang="zh-CN" sz="2400" b="1">
                <a:ea typeface="宋体" panose="02010600030101010101" pitchFamily="2" charset="-122"/>
              </a:rPr>
              <a:t>为直角三角形，求点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的坐标．</a:t>
            </a:r>
            <a:endParaRPr lang="zh-CN" altLang="en-US"/>
          </a:p>
        </p:txBody>
      </p:sp>
      <p:pic>
        <p:nvPicPr>
          <p:cNvPr id="11" name="图片 767"/>
          <p:cNvPicPr>
            <a:picLocks noChangeAspect="1"/>
          </p:cNvPicPr>
          <p:nvPr/>
        </p:nvPicPr>
        <p:blipFill>
          <a:blip r:embed="rId1"/>
          <a:stretch>
            <a:fillRect/>
          </a:stretch>
        </p:blipFill>
        <p:spPr>
          <a:xfrm>
            <a:off x="4826635" y="2418715"/>
            <a:ext cx="2253615" cy="2095500"/>
          </a:xfrm>
          <a:prstGeom prst="rect">
            <a:avLst/>
          </a:prstGeom>
          <a:noFill/>
          <a:ln w="9525">
            <a:noFill/>
          </a:ln>
        </p:spPr>
      </p:pic>
      <p:sp>
        <p:nvSpPr>
          <p:cNvPr id="2" name="文本框 1"/>
          <p:cNvSpPr txBox="1"/>
          <p:nvPr/>
        </p:nvSpPr>
        <p:spPr>
          <a:xfrm>
            <a:off x="5415915" y="4601210"/>
            <a:ext cx="1074420" cy="368300"/>
          </a:xfrm>
          <a:prstGeom prst="rect">
            <a:avLst/>
          </a:prstGeom>
          <a:noFill/>
          <a:ln w="9525">
            <a:noFill/>
          </a:ln>
        </p:spPr>
        <p:txBody>
          <a:bodyPr wrap="square">
            <a:spAutoFit/>
          </a:bodyPr>
          <a:p>
            <a:r>
              <a:rPr lang="zh-CN" sz="1800">
                <a:ea typeface="宋体" panose="02010600030101010101" pitchFamily="2" charset="-122"/>
              </a:rPr>
              <a:t>第4题图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83260" y="665480"/>
            <a:ext cx="11207115" cy="396938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在直线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上， </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可设</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点坐标为</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 </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CQ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en-US" sz="2400" b="1" i="1">
                <a:solidFill>
                  <a:srgbClr val="FF0000"/>
                </a:solidFill>
                <a:latin typeface="Times New Roman" panose="02020603050405020304" pitchFamily="18" charset="0"/>
                <a:ea typeface="宋体" panose="02010600030101010101" pitchFamily="2" charset="-122"/>
              </a:rPr>
              <a:t>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BC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18.</a:t>
            </a:r>
            <a:r>
              <a:rPr lang="zh-CN" sz="2400" b="1">
                <a:solidFill>
                  <a:srgbClr val="FF0000"/>
                </a:solidFill>
                <a:ea typeface="宋体" panose="02010600030101010101" pitchFamily="2" charset="-122"/>
              </a:rPr>
              <a:t>要使</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QBC</a:t>
            </a:r>
            <a:r>
              <a:rPr lang="zh-CN" sz="2400" b="1">
                <a:solidFill>
                  <a:srgbClr val="FF0000"/>
                </a:solidFill>
                <a:ea typeface="宋体" panose="02010600030101010101" pitchFamily="2" charset="-122"/>
              </a:rPr>
              <a:t>为直角三角形，可分为</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BQC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CBQ</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和</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BCQ</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三种情况，</a:t>
            </a:r>
            <a:r>
              <a:rPr lang="en-US" sz="2400" b="1">
                <a:solidFill>
                  <a:srgbClr val="FF0000"/>
                </a:solidFill>
                <a:latin typeface="Times New Roman" panose="02020603050405020304" pitchFamily="18" charset="0"/>
                <a:ea typeface="宋体" panose="02010600030101010101" pitchFamily="2" charset="-122"/>
              </a:rPr>
              <a:t>①</a:t>
            </a:r>
            <a:r>
              <a:rPr lang="zh-CN" sz="2400" b="1">
                <a:solidFill>
                  <a:srgbClr val="FF0000"/>
                </a:solidFill>
                <a:ea typeface="宋体" panose="02010600030101010101" pitchFamily="2" charset="-122"/>
              </a:rPr>
              <a:t>当</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BQC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时，则有</a:t>
            </a:r>
            <a:r>
              <a:rPr lang="en-US" sz="2400" b="1" i="1">
                <a:solidFill>
                  <a:srgbClr val="FF0000"/>
                </a:solidFill>
                <a:latin typeface="Times New Roman" panose="02020603050405020304" pitchFamily="18" charset="0"/>
                <a:ea typeface="宋体" panose="02010600030101010101" pitchFamily="2" charset="-122"/>
              </a:rPr>
              <a:t>BQ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即</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en-US" sz="2400" b="1" i="1">
                <a:solidFill>
                  <a:srgbClr val="FF0000"/>
                </a:solidFill>
                <a:latin typeface="Times New Roman" panose="02020603050405020304" pitchFamily="18" charset="0"/>
                <a:ea typeface="宋体" panose="02010600030101010101" pitchFamily="2" charset="-122"/>
              </a:rPr>
              <a:t>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18</a:t>
            </a:r>
            <a:endParaRPr lang="zh-CN" altLang="en-US"/>
          </a:p>
        </p:txBody>
      </p:sp>
      <p:pic>
        <p:nvPicPr>
          <p:cNvPr id="2" name="图片 1"/>
          <p:cNvPicPr>
            <a:picLocks noChangeAspect="1"/>
          </p:cNvPicPr>
          <p:nvPr/>
        </p:nvPicPr>
        <p:blipFill>
          <a:blip r:embed="rId1"/>
          <a:stretch>
            <a:fillRect/>
          </a:stretch>
        </p:blipFill>
        <p:spPr>
          <a:xfrm>
            <a:off x="796290" y="4620260"/>
            <a:ext cx="5286375" cy="800100"/>
          </a:xfrm>
          <a:prstGeom prst="rect">
            <a:avLst/>
          </a:prstGeom>
        </p:spPr>
      </p:pic>
      <p:pic>
        <p:nvPicPr>
          <p:cNvPr id="4" name="图片 3"/>
          <p:cNvPicPr>
            <a:picLocks noChangeAspect="1"/>
          </p:cNvPicPr>
          <p:nvPr/>
        </p:nvPicPr>
        <p:blipFill>
          <a:blip r:embed="rId2"/>
          <a:stretch>
            <a:fillRect/>
          </a:stretch>
        </p:blipFill>
        <p:spPr>
          <a:xfrm>
            <a:off x="796290" y="5605780"/>
            <a:ext cx="5286375" cy="800100"/>
          </a:xfrm>
          <a:prstGeom prst="rect">
            <a:avLst/>
          </a:prstGeom>
        </p:spPr>
      </p:pic>
      <p:pic>
        <p:nvPicPr>
          <p:cNvPr id="5" name="图片 4"/>
          <p:cNvPicPr>
            <a:picLocks noChangeAspect="1"/>
          </p:cNvPicPr>
          <p:nvPr/>
        </p:nvPicPr>
        <p:blipFill>
          <a:blip r:embed="rId3"/>
          <a:stretch>
            <a:fillRect/>
          </a:stretch>
        </p:blipFill>
        <p:spPr>
          <a:xfrm>
            <a:off x="5010150" y="5605780"/>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925195" y="880745"/>
            <a:ext cx="10667365" cy="313817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②</a:t>
            </a:r>
            <a:r>
              <a:rPr lang="zh-CN" sz="2400" b="1">
                <a:solidFill>
                  <a:srgbClr val="FF0000"/>
                </a:solidFill>
                <a:ea typeface="宋体" panose="02010600030101010101" pitchFamily="2" charset="-122"/>
              </a:rPr>
              <a:t>当</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CBQ</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时，则有</a:t>
            </a:r>
            <a:r>
              <a:rPr lang="en-US" sz="2400" b="1" i="1">
                <a:solidFill>
                  <a:srgbClr val="FF0000"/>
                </a:solidFill>
                <a:latin typeface="Times New Roman" panose="02020603050405020304" pitchFamily="18" charset="0"/>
                <a:ea typeface="宋体" panose="02010600030101010101" pitchFamily="2" charset="-122"/>
              </a:rPr>
              <a:t>BC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     </a:t>
            </a:r>
            <a:endParaRPr lang="zh-CN" sz="2400" b="1">
              <a:solidFill>
                <a:srgbClr val="FF0000"/>
              </a:solidFill>
              <a:ea typeface="宋体" panose="02010600030101010101" pitchFamily="2" charset="-122"/>
            </a:endParaRPr>
          </a:p>
          <a:p>
            <a:pPr>
              <a:lnSpc>
                <a:spcPct val="150000"/>
              </a:lnSpc>
            </a:pPr>
            <a:r>
              <a:rPr lang="zh-CN" sz="2400" b="1">
                <a:solidFill>
                  <a:srgbClr val="FF0000"/>
                </a:solidFill>
                <a:ea typeface="宋体" panose="02010600030101010101" pitchFamily="2" charset="-122"/>
              </a:rPr>
              <a:t>即</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18</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en-US" sz="2400" b="1" i="1">
                <a:solidFill>
                  <a:srgbClr val="FF0000"/>
                </a:solidFill>
                <a:latin typeface="Times New Roman" panose="02020603050405020304" pitchFamily="18" charset="0"/>
                <a:ea typeface="宋体" panose="02010600030101010101" pitchFamily="2" charset="-122"/>
              </a:rPr>
              <a:t>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         </a:t>
            </a:r>
            <a:r>
              <a:rPr lang="zh-CN" sz="2400" b="1">
                <a:solidFill>
                  <a:srgbClr val="FF0000"/>
                </a:solidFill>
                <a:ea typeface="宋体" panose="02010600030101010101" pitchFamily="2" charset="-122"/>
              </a:rPr>
              <a:t>解得</a:t>
            </a:r>
            <a:r>
              <a:rPr lang="en-US" sz="2400" b="1" i="1">
                <a:solidFill>
                  <a:srgbClr val="FF0000"/>
                </a:solidFill>
                <a:latin typeface="Times New Roman" panose="02020603050405020304" pitchFamily="18" charset="0"/>
                <a:ea typeface="宋体" panose="02010600030101010101" pitchFamily="2" charset="-122"/>
              </a:rPr>
              <a:t>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此时点</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坐标为</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③</a:t>
            </a:r>
            <a:r>
              <a:rPr lang="zh-CN" sz="2400" b="1">
                <a:solidFill>
                  <a:srgbClr val="FF0000"/>
                </a:solidFill>
                <a:ea typeface="宋体" panose="02010600030101010101" pitchFamily="2" charset="-122"/>
              </a:rPr>
              <a:t>当</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BCQ</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时，则有</a:t>
            </a:r>
            <a:r>
              <a:rPr lang="en-US" sz="2400" b="1" i="1">
                <a:solidFill>
                  <a:srgbClr val="FF0000"/>
                </a:solidFill>
                <a:latin typeface="Times New Roman" panose="02020603050405020304" pitchFamily="18" charset="0"/>
                <a:ea typeface="宋体" panose="02010600030101010101" pitchFamily="2" charset="-122"/>
              </a:rPr>
              <a:t>BC</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BQ</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即</a:t>
            </a:r>
            <a:r>
              <a:rPr lang="en-US" sz="2400" b="1">
                <a:solidFill>
                  <a:srgbClr val="FF0000"/>
                </a:solidFill>
                <a:latin typeface="Times New Roman" panose="02020603050405020304" pitchFamily="18" charset="0"/>
                <a:ea typeface="宋体" panose="02010600030101010101" pitchFamily="2" charset="-122"/>
              </a:rPr>
              <a:t>18</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en-US" sz="2400" b="1" i="1">
                <a:solidFill>
                  <a:srgbClr val="FF0000"/>
                </a:solidFill>
                <a:latin typeface="Times New Roman" panose="02020603050405020304" pitchFamily="18" charset="0"/>
                <a:ea typeface="宋体" panose="02010600030101010101" pitchFamily="2" charset="-122"/>
              </a:rPr>
              <a:t>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       </a:t>
            </a:r>
            <a:r>
              <a:rPr lang="zh-CN" sz="2400" b="1">
                <a:solidFill>
                  <a:srgbClr val="FF0000"/>
                </a:solidFill>
                <a:ea typeface="宋体" panose="02010600030101010101" pitchFamily="2" charset="-122"/>
              </a:rPr>
              <a:t>解得</a:t>
            </a:r>
            <a:r>
              <a:rPr lang="en-US" sz="2400" b="1" i="1">
                <a:solidFill>
                  <a:srgbClr val="FF0000"/>
                </a:solidFill>
                <a:latin typeface="Times New Roman" panose="02020603050405020304" pitchFamily="18" charset="0"/>
                <a:ea typeface="宋体" panose="02010600030101010101" pitchFamily="2" charset="-122"/>
              </a:rPr>
              <a:t>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endParaRPr lang="zh-CN" sz="2400" b="1">
              <a:solidFill>
                <a:srgbClr val="FF0000"/>
              </a:solidFill>
              <a:ea typeface="宋体" panose="02010600030101010101" pitchFamily="2" charset="-122"/>
            </a:endParaRPr>
          </a:p>
          <a:p>
            <a:endParaRPr lang="zh-CN" altLang="en-US"/>
          </a:p>
        </p:txBody>
      </p:sp>
      <p:sp>
        <p:nvSpPr>
          <p:cNvPr id="3" name="文本框 2"/>
          <p:cNvSpPr txBox="1"/>
          <p:nvPr/>
        </p:nvSpPr>
        <p:spPr>
          <a:xfrm>
            <a:off x="870585" y="3672205"/>
            <a:ext cx="9928860"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此时点</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坐标为</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综上，点</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的坐标为</a:t>
            </a:r>
            <a:endParaRPr lang="zh-CN" altLang="en-US"/>
          </a:p>
        </p:txBody>
      </p:sp>
      <p:pic>
        <p:nvPicPr>
          <p:cNvPr id="6" name="图片 5"/>
          <p:cNvPicPr>
            <a:picLocks noChangeAspect="1"/>
          </p:cNvPicPr>
          <p:nvPr/>
        </p:nvPicPr>
        <p:blipFill>
          <a:blip r:embed="rId1"/>
          <a:stretch>
            <a:fillRect/>
          </a:stretch>
        </p:blipFill>
        <p:spPr>
          <a:xfrm>
            <a:off x="3804920" y="4187825"/>
            <a:ext cx="5286375" cy="800100"/>
          </a:xfrm>
          <a:prstGeom prst="rect">
            <a:avLst/>
          </a:prstGeom>
        </p:spPr>
      </p:pic>
      <p:pic>
        <p:nvPicPr>
          <p:cNvPr id="7" name="图片 6"/>
          <p:cNvPicPr>
            <a:picLocks noChangeAspect="1"/>
          </p:cNvPicPr>
          <p:nvPr/>
        </p:nvPicPr>
        <p:blipFill>
          <a:blip r:embed="rId2"/>
          <a:stretch>
            <a:fillRect/>
          </a:stretch>
        </p:blipFill>
        <p:spPr>
          <a:xfrm>
            <a:off x="5788660" y="418782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24815" y="860425"/>
            <a:ext cx="11212830" cy="216852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5. </a:t>
            </a:r>
            <a:r>
              <a:rPr lang="zh-CN" sz="2400" b="1">
                <a:ea typeface="宋体" panose="02010600030101010101" pitchFamily="2" charset="-122"/>
              </a:rPr>
              <a:t>如图，已知点</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是抛物线</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上的两点</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在点</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的左侧</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，连接</a:t>
            </a:r>
            <a:r>
              <a:rPr lang="en-US" sz="2400" b="1" i="1">
                <a:latin typeface="Times New Roman" panose="02020603050405020304" pitchFamily="18" charset="0"/>
                <a:ea typeface="宋体" panose="02010600030101010101" pitchFamily="2" charset="-122"/>
              </a:rPr>
              <a:t>MN</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若</a:t>
            </a:r>
            <a:r>
              <a:rPr lang="en-US" sz="2400" b="1" i="1">
                <a:latin typeface="Times New Roman" panose="02020603050405020304" pitchFamily="18" charset="0"/>
                <a:ea typeface="宋体" panose="02010600030101010101" pitchFamily="2" charset="-122"/>
              </a:rPr>
              <a:t>MN</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轴，则在</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轴上求作一点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，使得</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MNQ</a:t>
            </a:r>
            <a:r>
              <a:rPr lang="zh-CN" sz="2400" b="1">
                <a:ea typeface="宋体" panose="02010600030101010101" pitchFamily="2" charset="-122"/>
              </a:rPr>
              <a:t>为等腰直角三角形，求点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的坐标．</a:t>
            </a:r>
            <a:endParaRPr lang="zh-CN" sz="2400" b="1">
              <a:ea typeface="宋体" panose="02010600030101010101" pitchFamily="2" charset="-122"/>
            </a:endParaRPr>
          </a:p>
          <a:p>
            <a:endParaRPr lang="zh-CN" altLang="en-US"/>
          </a:p>
        </p:txBody>
      </p:sp>
      <p:grpSp>
        <p:nvGrpSpPr>
          <p:cNvPr id="7" name="组合 6"/>
          <p:cNvGrpSpPr/>
          <p:nvPr/>
        </p:nvGrpSpPr>
        <p:grpSpPr>
          <a:xfrm>
            <a:off x="281305" y="2600325"/>
            <a:ext cx="11400790" cy="1198880"/>
            <a:chOff x="443" y="4095"/>
            <a:chExt cx="17954" cy="1888"/>
          </a:xfrm>
        </p:grpSpPr>
        <p:sp>
          <p:nvSpPr>
            <p:cNvPr id="6" name="文本框 5"/>
            <p:cNvSpPr txBox="1"/>
            <p:nvPr/>
          </p:nvSpPr>
          <p:spPr>
            <a:xfrm>
              <a:off x="443" y="4095"/>
              <a:ext cx="17954" cy="1888"/>
            </a:xfrm>
            <a:prstGeom prst="rect">
              <a:avLst/>
            </a:prstGeom>
            <a:noFill/>
          </p:spPr>
          <p:txBody>
            <a:bodyPr wrap="none" rtlCol="0">
              <a:spAutoFit/>
            </a:bodyPr>
            <a:p>
              <a:pPr algn="l">
                <a:lnSpc>
                  <a:spcPct val="150000"/>
                </a:lnSpc>
              </a:pPr>
              <a:r>
                <a:rPr lang="zh-CN" sz="2400" b="1">
                  <a:solidFill>
                    <a:srgbClr val="1D41D5"/>
                  </a:solidFill>
                  <a:uFillTx/>
                  <a:ea typeface="楷体" panose="02010609060101010101" charset="-122"/>
                  <a:sym typeface="+mn-ea"/>
                </a:rPr>
                <a:t>【思维教练】要使</a:t>
              </a:r>
              <a:r>
                <a:rPr lang="en-US"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MNQ</a:t>
              </a:r>
              <a:r>
                <a:rPr lang="zh-CN" sz="2400" b="1">
                  <a:solidFill>
                    <a:srgbClr val="1D41D5"/>
                  </a:solidFill>
                  <a:uFillTx/>
                  <a:ea typeface="楷体" panose="02010609060101010101" charset="-122"/>
                  <a:sym typeface="+mn-ea"/>
                </a:rPr>
                <a:t>为等腰直角三角形，则需分</a:t>
              </a:r>
              <a:r>
                <a:rPr lang="en-US" sz="2400" b="1" i="1">
                  <a:solidFill>
                    <a:srgbClr val="1D41D5"/>
                  </a:solidFill>
                  <a:uFillTx/>
                  <a:latin typeface="Times New Roman" panose="02020603050405020304" pitchFamily="18" charset="0"/>
                  <a:ea typeface="楷体" panose="02010609060101010101" charset="-122"/>
                  <a:sym typeface="+mn-ea"/>
                </a:rPr>
                <a:t>M</a:t>
              </a:r>
              <a:r>
                <a:rPr lang="zh-CN" sz="2400" b="1">
                  <a:solidFill>
                    <a:srgbClr val="1D41D5"/>
                  </a:solidFill>
                  <a:uFillTx/>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N</a:t>
              </a:r>
              <a:r>
                <a:rPr lang="zh-CN" sz="2400" b="1">
                  <a:solidFill>
                    <a:srgbClr val="1D41D5"/>
                  </a:solidFill>
                  <a:uFillTx/>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Q</a:t>
              </a:r>
              <a:r>
                <a:rPr lang="zh-CN" sz="2400" b="1">
                  <a:solidFill>
                    <a:srgbClr val="1D41D5"/>
                  </a:solidFill>
                  <a:uFillTx/>
                  <a:ea typeface="楷体" panose="02010609060101010101" charset="-122"/>
                  <a:sym typeface="+mn-ea"/>
                </a:rPr>
                <a:t>三点中哪个点为直角</a:t>
              </a:r>
              <a:endParaRPr lang="zh-CN" sz="2400" b="1">
                <a:solidFill>
                  <a:srgbClr val="1D41D5"/>
                </a:solidFill>
                <a:uFillTx/>
                <a:ea typeface="楷体" panose="02010609060101010101" charset="-122"/>
                <a:sym typeface="+mn-ea"/>
              </a:endParaRPr>
            </a:p>
            <a:p>
              <a:pPr algn="l">
                <a:lnSpc>
                  <a:spcPct val="150000"/>
                </a:lnSpc>
              </a:pPr>
              <a:r>
                <a:rPr lang="zh-CN" sz="2400" b="1">
                  <a:solidFill>
                    <a:srgbClr val="1D41D5"/>
                  </a:solidFill>
                  <a:uFillTx/>
                  <a:ea typeface="楷体" panose="02010609060101010101" charset="-122"/>
                  <a:sym typeface="+mn-ea"/>
                </a:rPr>
                <a:t>顶点进行分类讨论，此外需满足斜边是直角边的      倍．</a:t>
              </a:r>
              <a:endParaRPr lang="zh-CN" altLang="en-US" sz="2400" b="1">
                <a:solidFill>
                  <a:srgbClr val="1D41D5"/>
                </a:solidFill>
                <a:uFillTx/>
                <a:ea typeface="楷体" panose="02010609060101010101" charset="-122"/>
                <a:sym typeface="+mn-ea"/>
              </a:endParaRPr>
            </a:p>
          </p:txBody>
        </p:sp>
        <p:graphicFrame>
          <p:nvGraphicFramePr>
            <p:cNvPr id="2" name="对象 1"/>
            <p:cNvGraphicFramePr/>
            <p:nvPr/>
          </p:nvGraphicFramePr>
          <p:xfrm>
            <a:off x="10696" y="5224"/>
            <a:ext cx="647" cy="560"/>
          </p:xfrm>
          <a:graphic>
            <a:graphicData uri="http://schemas.openxmlformats.org/presentationml/2006/ole">
              <mc:AlternateContent xmlns:mc="http://schemas.openxmlformats.org/markup-compatibility/2006">
                <mc:Choice xmlns:v="urn:schemas-microsoft-com:vml" Requires="v">
                  <p:oleObj spid="_x0000_s3" name="" r:id="rId1" imgW="419100" imgH="381000" progId="Equation.DSMT4">
                    <p:embed/>
                  </p:oleObj>
                </mc:Choice>
                <mc:Fallback>
                  <p:oleObj name="" r:id="rId1" imgW="419100" imgH="381000" progId="Equation.DSMT4">
                    <p:embed/>
                    <p:pic>
                      <p:nvPicPr>
                        <p:cNvPr id="0" name="图片 2"/>
                        <p:cNvPicPr/>
                        <p:nvPr/>
                      </p:nvPicPr>
                      <p:blipFill>
                        <a:blip r:embed="rId2"/>
                        <a:stretch>
                          <a:fillRect/>
                        </a:stretch>
                      </p:blipFill>
                      <p:spPr>
                        <a:xfrm>
                          <a:off x="10696" y="5224"/>
                          <a:ext cx="647" cy="560"/>
                        </a:xfrm>
                        <a:prstGeom prst="rect">
                          <a:avLst/>
                        </a:prstGeom>
                      </p:spPr>
                    </p:pic>
                  </p:oleObj>
                </mc:Fallback>
              </mc:AlternateContent>
            </a:graphicData>
          </a:graphic>
        </p:graphicFrame>
      </p:grpSp>
      <p:pic>
        <p:nvPicPr>
          <p:cNvPr id="4" name="图片 -214748256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957445" y="3793490"/>
            <a:ext cx="2395855" cy="2228215"/>
          </a:xfrm>
          <a:prstGeom prst="rect">
            <a:avLst/>
          </a:prstGeom>
          <a:noFill/>
          <a:ln w="9525">
            <a:noFill/>
          </a:ln>
        </p:spPr>
      </p:pic>
      <p:sp>
        <p:nvSpPr>
          <p:cNvPr id="5" name="文本框 4"/>
          <p:cNvSpPr txBox="1"/>
          <p:nvPr/>
        </p:nvSpPr>
        <p:spPr>
          <a:xfrm>
            <a:off x="5566410" y="6021705"/>
            <a:ext cx="996315" cy="368300"/>
          </a:xfrm>
          <a:prstGeom prst="rect">
            <a:avLst/>
          </a:prstGeom>
          <a:noFill/>
          <a:ln w="9525">
            <a:noFill/>
          </a:ln>
        </p:spPr>
        <p:txBody>
          <a:bodyPr wrap="square">
            <a:spAutoFit/>
          </a:bodyPr>
          <a:p>
            <a:r>
              <a:rPr lang="zh-CN" sz="1800">
                <a:ea typeface="宋体" panose="02010600030101010101" pitchFamily="2" charset="-122"/>
              </a:rPr>
              <a:t>第5题图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879475" y="737235"/>
            <a:ext cx="10730230" cy="396938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解：如解图，</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QMN</a:t>
            </a:r>
            <a:r>
              <a:rPr lang="zh-CN" sz="2400" b="1">
                <a:solidFill>
                  <a:srgbClr val="FF0000"/>
                </a:solidFill>
                <a:ea typeface="宋体" panose="02010600030101010101" pitchFamily="2" charset="-122"/>
              </a:rPr>
              <a:t>是直角三角形，直角顶点不确定，则分以下三种情况讨论：</a:t>
            </a:r>
            <a:r>
              <a:rPr lang="en-US" sz="2400" b="1">
                <a:solidFill>
                  <a:srgbClr val="FF0000"/>
                </a:solidFill>
                <a:latin typeface="Times New Roman" panose="02020603050405020304" pitchFamily="18" charset="0"/>
                <a:ea typeface="宋体" panose="02010600030101010101" pitchFamily="2" charset="-122"/>
              </a:rPr>
              <a:t>①</a:t>
            </a:r>
            <a:r>
              <a:rPr lang="zh-CN" sz="2400" b="1">
                <a:solidFill>
                  <a:srgbClr val="FF0000"/>
                </a:solidFill>
                <a:ea typeface="宋体" panose="02010600030101010101" pitchFamily="2" charset="-122"/>
              </a:rPr>
              <a:t>当点</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是直角顶点时，根据等腰直角三角形的对称性可知点</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②</a:t>
            </a:r>
            <a:r>
              <a:rPr lang="zh-CN" sz="2400" b="1">
                <a:solidFill>
                  <a:srgbClr val="FF0000"/>
                </a:solidFill>
                <a:ea typeface="宋体" panose="02010600030101010101" pitchFamily="2" charset="-122"/>
              </a:rPr>
              <a:t>当点</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或</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是直角顶点，且点</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在</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轴上方时，设点</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MN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MN</a:t>
            </a:r>
            <a:r>
              <a:rPr lang="zh-CN" sz="2400" b="1">
                <a:solidFill>
                  <a:srgbClr val="FF0000"/>
                </a:solidFill>
                <a:ea typeface="宋体" panose="02010600030101010101" pitchFamily="2" charset="-122"/>
              </a:rPr>
              <a:t>为等腰直角三角形，</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，即－</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其中</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endParaRPr lang="zh-CN" altLang="en-US"/>
          </a:p>
        </p:txBody>
      </p:sp>
      <p:pic>
        <p:nvPicPr>
          <p:cNvPr id="4" name="图片 3"/>
          <p:cNvPicPr>
            <a:picLocks noChangeAspect="1"/>
          </p:cNvPicPr>
          <p:nvPr/>
        </p:nvPicPr>
        <p:blipFill>
          <a:blip r:embed="rId1"/>
          <a:stretch>
            <a:fillRect/>
          </a:stretch>
        </p:blipFill>
        <p:spPr>
          <a:xfrm>
            <a:off x="1002030" y="4784725"/>
            <a:ext cx="5286375" cy="400050"/>
          </a:xfrm>
          <a:prstGeom prst="rect">
            <a:avLst/>
          </a:prstGeom>
        </p:spPr>
      </p:pic>
      <p:pic>
        <p:nvPicPr>
          <p:cNvPr id="5" name="图片 4"/>
          <p:cNvPicPr>
            <a:picLocks noChangeAspect="1"/>
          </p:cNvPicPr>
          <p:nvPr/>
        </p:nvPicPr>
        <p:blipFill>
          <a:blip r:embed="rId2"/>
          <a:stretch>
            <a:fillRect/>
          </a:stretch>
        </p:blipFill>
        <p:spPr>
          <a:xfrm>
            <a:off x="1002030" y="5380990"/>
            <a:ext cx="5286375" cy="400050"/>
          </a:xfrm>
          <a:prstGeom prst="rect">
            <a:avLst/>
          </a:prstGeom>
        </p:spPr>
      </p:pic>
      <p:pic>
        <p:nvPicPr>
          <p:cNvPr id="6" name="图片 5"/>
          <p:cNvPicPr>
            <a:picLocks noChangeAspect="1"/>
          </p:cNvPicPr>
          <p:nvPr/>
        </p:nvPicPr>
        <p:blipFill>
          <a:blip r:embed="rId3"/>
          <a:stretch>
            <a:fillRect/>
          </a:stretch>
        </p:blipFill>
        <p:spPr>
          <a:xfrm>
            <a:off x="1002030" y="5899785"/>
            <a:ext cx="5286375" cy="400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04520" y="757555"/>
            <a:ext cx="10447020" cy="341503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③</a:t>
            </a:r>
            <a:r>
              <a:rPr lang="zh-CN" sz="2400" b="1">
                <a:solidFill>
                  <a:srgbClr val="FF0000"/>
                </a:solidFill>
                <a:ea typeface="宋体" panose="02010600030101010101" pitchFamily="2" charset="-122"/>
              </a:rPr>
              <a:t>若点</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或点</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是直角顶点，且点</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在</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轴下方时，设点</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4</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MN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MN</a:t>
            </a:r>
            <a:r>
              <a:rPr lang="zh-CN" sz="2400" b="1">
                <a:solidFill>
                  <a:srgbClr val="FF0000"/>
                </a:solidFill>
                <a:ea typeface="宋体" panose="02010600030101010101" pitchFamily="2" charset="-122"/>
              </a:rPr>
              <a:t>为等腰直角三角形，</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即－</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其中</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695960" y="4258945"/>
            <a:ext cx="5286375" cy="400050"/>
          </a:xfrm>
          <a:prstGeom prst="rect">
            <a:avLst/>
          </a:prstGeom>
        </p:spPr>
      </p:pic>
      <p:pic>
        <p:nvPicPr>
          <p:cNvPr id="3" name="图片 2"/>
          <p:cNvPicPr>
            <a:picLocks noChangeAspect="1"/>
          </p:cNvPicPr>
          <p:nvPr/>
        </p:nvPicPr>
        <p:blipFill>
          <a:blip r:embed="rId2"/>
          <a:stretch>
            <a:fillRect/>
          </a:stretch>
        </p:blipFill>
        <p:spPr>
          <a:xfrm>
            <a:off x="695960" y="4816475"/>
            <a:ext cx="5286375" cy="400050"/>
          </a:xfrm>
          <a:prstGeom prst="rect">
            <a:avLst/>
          </a:prstGeom>
        </p:spPr>
      </p:pic>
      <p:pic>
        <p:nvPicPr>
          <p:cNvPr id="4" name="图片 3"/>
          <p:cNvPicPr>
            <a:picLocks noChangeAspect="1"/>
          </p:cNvPicPr>
          <p:nvPr/>
        </p:nvPicPr>
        <p:blipFill>
          <a:blip r:embed="rId3"/>
          <a:stretch>
            <a:fillRect/>
          </a:stretch>
        </p:blipFill>
        <p:spPr>
          <a:xfrm>
            <a:off x="695960" y="5322570"/>
            <a:ext cx="5286375" cy="400050"/>
          </a:xfrm>
          <a:prstGeom prst="rect">
            <a:avLst/>
          </a:prstGeom>
        </p:spPr>
      </p:pic>
      <p:pic>
        <p:nvPicPr>
          <p:cNvPr id="7" name="图片 6"/>
          <p:cNvPicPr>
            <a:picLocks noChangeAspect="1"/>
          </p:cNvPicPr>
          <p:nvPr/>
        </p:nvPicPr>
        <p:blipFill>
          <a:blip r:embed="rId4"/>
          <a:stretch>
            <a:fillRect/>
          </a:stretch>
        </p:blipFill>
        <p:spPr>
          <a:xfrm>
            <a:off x="695960" y="5879465"/>
            <a:ext cx="5286375" cy="400050"/>
          </a:xfrm>
          <a:prstGeom prst="rect">
            <a:avLst/>
          </a:prstGeom>
        </p:spPr>
      </p:pic>
      <p:pic>
        <p:nvPicPr>
          <p:cNvPr id="8" name="图片 7"/>
          <p:cNvPicPr>
            <a:picLocks noChangeAspect="1"/>
          </p:cNvPicPr>
          <p:nvPr/>
        </p:nvPicPr>
        <p:blipFill>
          <a:blip r:embed="rId5"/>
          <a:stretch>
            <a:fillRect/>
          </a:stretch>
        </p:blipFill>
        <p:spPr>
          <a:xfrm>
            <a:off x="5894705" y="5879465"/>
            <a:ext cx="5286375" cy="400050"/>
          </a:xfrm>
          <a:prstGeom prst="rect">
            <a:avLst/>
          </a:prstGeom>
        </p:spPr>
      </p:pic>
      <p:pic>
        <p:nvPicPr>
          <p:cNvPr id="9" name="图片 8"/>
          <p:cNvPicPr>
            <a:picLocks noChangeAspect="1"/>
          </p:cNvPicPr>
          <p:nvPr/>
        </p:nvPicPr>
        <p:blipFill>
          <a:blip r:embed="rId6"/>
          <a:stretch>
            <a:fillRect/>
          </a:stretch>
        </p:blipFill>
        <p:spPr>
          <a:xfrm>
            <a:off x="6334760" y="5879465"/>
            <a:ext cx="5286375" cy="400050"/>
          </a:xfrm>
          <a:prstGeom prst="rect">
            <a:avLst/>
          </a:prstGeom>
        </p:spPr>
      </p:pic>
      <p:pic>
        <p:nvPicPr>
          <p:cNvPr id="5" name="图片 -2147482616"/>
          <p:cNvPicPr>
            <a:picLocks noChangeAspect="1"/>
          </p:cNvPicPr>
          <p:nvPr/>
        </p:nvPicPr>
        <p:blipFill>
          <a:blip r:embed="rId7"/>
          <a:stretch>
            <a:fillRect/>
          </a:stretch>
        </p:blipFill>
        <p:spPr>
          <a:xfrm>
            <a:off x="7703820" y="1565275"/>
            <a:ext cx="2239645" cy="2899410"/>
          </a:xfrm>
          <a:prstGeom prst="rect">
            <a:avLst/>
          </a:prstGeom>
          <a:noFill/>
          <a:ln w="9525">
            <a:noFill/>
          </a:ln>
        </p:spPr>
      </p:pic>
      <p:sp>
        <p:nvSpPr>
          <p:cNvPr id="10" name="文本框 9"/>
          <p:cNvSpPr txBox="1"/>
          <p:nvPr/>
        </p:nvSpPr>
        <p:spPr>
          <a:xfrm>
            <a:off x="8169910" y="4561205"/>
            <a:ext cx="1308100"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第5题解图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五边形 4"/>
          <p:cNvSpPr/>
          <p:nvPr/>
        </p:nvSpPr>
        <p:spPr>
          <a:xfrm rot="5400000">
            <a:off x="9749758"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Times New Roman" panose="02020603050405020304" pitchFamily="18" charset="0"/>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Times New Roman" panose="02020603050405020304" pitchFamily="18" charset="0"/>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Times New Roman" panose="02020603050405020304" pitchFamily="18" charset="0"/>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Times New Roman" panose="02020603050405020304" pitchFamily="18" charset="0"/>
              <a:ea typeface="微软雅黑" panose="020B0503020204020204" pitchFamily="34" charset="-122"/>
              <a:cs typeface="+mn-cs"/>
            </a:endParaRPr>
          </a:p>
        </p:txBody>
      </p:sp>
      <p:grpSp>
        <p:nvGrpSpPr>
          <p:cNvPr id="17417" name="组合 11"/>
          <p:cNvGrpSpPr/>
          <p:nvPr/>
        </p:nvGrpSpPr>
        <p:grpSpPr>
          <a:xfrm>
            <a:off x="3095308" y="2467610"/>
            <a:ext cx="7665528" cy="751523"/>
            <a:chOff x="3529" y="5686"/>
            <a:chExt cx="12071" cy="1183"/>
          </a:xfrm>
        </p:grpSpPr>
        <p:sp>
          <p:nvSpPr>
            <p:cNvPr id="17418" name="文本框 108">
              <a:hlinkClick r:id="rId1" action="ppaction://hlinksldjump"/>
            </p:cNvPr>
            <p:cNvSpPr txBox="1"/>
            <p:nvPr>
              <p:custDataLst>
                <p:tags r:id="rId2"/>
              </p:custDataLst>
            </p:nvPr>
          </p:nvSpPr>
          <p:spPr>
            <a:xfrm>
              <a:off x="5902" y="5686"/>
              <a:ext cx="9698" cy="957"/>
            </a:xfrm>
            <a:prstGeom prst="rect">
              <a:avLst/>
            </a:prstGeom>
            <a:noFill/>
            <a:ln w="9525">
              <a:noFill/>
            </a:ln>
          </p:spPr>
          <p:txBody>
            <a:bodyPr anchor="t"/>
            <a:p>
              <a:pPr>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典例</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串</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1"/>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4" name="组合 15"/>
          <p:cNvGrpSpPr/>
          <p:nvPr/>
        </p:nvGrpSpPr>
        <p:grpSpPr>
          <a:xfrm rot="0">
            <a:off x="3095625" y="3616325"/>
            <a:ext cx="1417955" cy="75120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 name="文本框 108">
            <a:hlinkClick r:id="rId4" action="ppaction://hlinksldjump"/>
          </p:cNvPr>
          <p:cNvSpPr txBox="1"/>
          <p:nvPr>
            <p:custDataLst>
              <p:tags r:id="rId5"/>
            </p:custDataLst>
          </p:nvPr>
        </p:nvSpPr>
        <p:spPr>
          <a:xfrm>
            <a:off x="4601845" y="3634105"/>
            <a:ext cx="6158865" cy="607695"/>
          </a:xfrm>
          <a:prstGeom prst="rect">
            <a:avLst/>
          </a:prstGeom>
          <a:noFill/>
          <a:ln w="9525">
            <a:noFill/>
          </a:ln>
        </p:spPr>
        <p:txBody>
          <a:bodyPr anchor="t"/>
          <a:p>
            <a:pPr>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陕西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5</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年真题、副题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明</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考法</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30530" y="1139825"/>
            <a:ext cx="11218545" cy="4246245"/>
          </a:xfrm>
          <a:prstGeom prst="rect">
            <a:avLst/>
          </a:prstGeom>
          <a:noFill/>
          <a:ln w="9525">
            <a:noFill/>
          </a:ln>
        </p:spPr>
        <p:txBody>
          <a:bodyPr wrap="square">
            <a:spAutoFit/>
          </a:bodyPr>
          <a:p>
            <a:pPr>
              <a:lnSpc>
                <a:spcPct val="150000"/>
              </a:lnSpc>
            </a:pPr>
            <a:r>
              <a:rPr lang="zh-CN" sz="2400" b="1">
                <a:ea typeface="宋体" panose="02010600030101010101" pitchFamily="2" charset="-122"/>
              </a:rPr>
              <a:t>【提分要点】二次函数与等腰三角形或直角三角形判定结合的问题，解决的方法一般为：</a:t>
            </a:r>
            <a:r>
              <a:rPr lang="en-US" sz="2400" b="1">
                <a:latin typeface="Times New Roman" panose="02020603050405020304" pitchFamily="18" charset="0"/>
                <a:ea typeface="宋体" panose="02010600030101010101" pitchFamily="2" charset="-122"/>
              </a:rPr>
              <a:t>1. </a:t>
            </a:r>
            <a:r>
              <a:rPr lang="zh-CN" sz="2400" b="1">
                <a:ea typeface="宋体" panose="02010600030101010101" pitchFamily="2" charset="-122"/>
              </a:rPr>
              <a:t>用点坐标表示三角形三边长的平方；</a:t>
            </a:r>
            <a:r>
              <a:rPr lang="en-US" sz="2400" b="1">
                <a:latin typeface="Times New Roman" panose="02020603050405020304" pitchFamily="18" charset="0"/>
                <a:ea typeface="宋体" panose="02010600030101010101" pitchFamily="2" charset="-122"/>
              </a:rPr>
              <a:t>2. </a:t>
            </a:r>
            <a:r>
              <a:rPr lang="zh-CN" sz="2400" b="1">
                <a:ea typeface="宋体" panose="02010600030101010101" pitchFamily="2" charset="-122"/>
              </a:rPr>
              <a:t>根据等腰三角形的性质，分别令三边长中两两相等，得到三组方程；根据直角三角形的性质，对直角顶点进行分类讨论，利用勾股定理分别列方程；</a:t>
            </a:r>
            <a:r>
              <a:rPr lang="en-US" sz="2400" b="1">
                <a:latin typeface="Times New Roman" panose="02020603050405020304" pitchFamily="18" charset="0"/>
                <a:ea typeface="宋体" panose="02010600030101010101" pitchFamily="2" charset="-122"/>
              </a:rPr>
              <a:t>3. </a:t>
            </a:r>
            <a:r>
              <a:rPr lang="zh-CN" sz="2400" b="1">
                <a:ea typeface="宋体" panose="02010600030101010101" pitchFamily="2" charset="-122"/>
              </a:rPr>
              <a:t>分别解这几个方程，若方程有解，则这个解即为所求；若方程无解，则不存在这样的三角形．</a:t>
            </a:r>
            <a:endParaRPr lang="zh-CN" sz="2400" b="1">
              <a:ea typeface="宋体" panose="02010600030101010101" pitchFamily="2"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94665" y="945515"/>
            <a:ext cx="11238230" cy="2861310"/>
          </a:xfrm>
          <a:prstGeom prst="rect">
            <a:avLst/>
          </a:prstGeom>
          <a:noFill/>
          <a:ln w="9525">
            <a:noFill/>
          </a:ln>
        </p:spPr>
        <p:txBody>
          <a:bodyPr wrap="square">
            <a:spAutoFit/>
          </a:bodyPr>
          <a:p>
            <a:pPr>
              <a:lnSpc>
                <a:spcPct val="150000"/>
              </a:lnSpc>
            </a:pPr>
            <a:r>
              <a:rPr lang="zh-CN" sz="2400" b="1">
                <a:ea typeface="宋体" panose="02010600030101010101" pitchFamily="2" charset="-122"/>
              </a:rPr>
              <a:t>此类问题也可以利用数形结合，先找点，再计算：</a:t>
            </a:r>
            <a:r>
              <a:rPr lang="en-US" sz="2400" b="1">
                <a:latin typeface="Times New Roman" panose="02020603050405020304" pitchFamily="18" charset="0"/>
                <a:ea typeface="宋体" panose="02010600030101010101" pitchFamily="2" charset="-122"/>
              </a:rPr>
              <a:t>1. </a:t>
            </a:r>
            <a:r>
              <a:rPr lang="zh-CN" sz="2400" b="1">
                <a:ea typeface="宋体" panose="02010600030101010101" pitchFamily="2" charset="-122"/>
              </a:rPr>
              <a:t>等腰三角形利用两圆一线找交点，</a:t>
            </a:r>
            <a:r>
              <a:rPr lang="en-US" sz="2400" b="1">
                <a:latin typeface="Times New Roman" panose="02020603050405020304" pitchFamily="18" charset="0"/>
                <a:ea typeface="宋体" panose="02010600030101010101" pitchFamily="2" charset="-122"/>
              </a:rPr>
              <a:t>①</a:t>
            </a:r>
            <a:r>
              <a:rPr lang="zh-CN" sz="2400" b="1">
                <a:ea typeface="宋体" panose="02010600030101010101" pitchFamily="2" charset="-122"/>
              </a:rPr>
              <a:t>已知边为腰时，作圆找点；</a:t>
            </a:r>
            <a:r>
              <a:rPr lang="en-US" sz="2400" b="1">
                <a:latin typeface="Times New Roman" panose="02020603050405020304" pitchFamily="18" charset="0"/>
                <a:ea typeface="宋体" panose="02010600030101010101" pitchFamily="2" charset="-122"/>
              </a:rPr>
              <a:t>②</a:t>
            </a:r>
            <a:r>
              <a:rPr lang="zh-CN" sz="2400" b="1">
                <a:ea typeface="宋体" panose="02010600030101010101" pitchFamily="2" charset="-122"/>
              </a:rPr>
              <a:t>已知边为底时，作线段垂直平分线找点；</a:t>
            </a:r>
            <a:r>
              <a:rPr lang="en-US" sz="2400" b="1">
                <a:latin typeface="Times New Roman" panose="02020603050405020304" pitchFamily="18" charset="0"/>
                <a:ea typeface="宋体" panose="02010600030101010101" pitchFamily="2" charset="-122"/>
              </a:rPr>
              <a:t>2. </a:t>
            </a:r>
            <a:r>
              <a:rPr lang="zh-CN" sz="2400" b="1">
                <a:ea typeface="宋体" panose="02010600030101010101" pitchFamily="2" charset="-122"/>
              </a:rPr>
              <a:t>直角三角形利用两线一圆找交点，</a:t>
            </a:r>
            <a:r>
              <a:rPr lang="en-US" sz="2400" b="1">
                <a:latin typeface="Times New Roman" panose="02020603050405020304" pitchFamily="18" charset="0"/>
                <a:ea typeface="宋体" panose="02010600030101010101" pitchFamily="2" charset="-122"/>
              </a:rPr>
              <a:t>①</a:t>
            </a:r>
            <a:r>
              <a:rPr lang="zh-CN" sz="2400" b="1">
                <a:ea typeface="宋体" panose="02010600030101010101" pitchFamily="2" charset="-122"/>
              </a:rPr>
              <a:t>已知边为直角边，分别过边的两端点作边的垂线找点；</a:t>
            </a:r>
            <a:r>
              <a:rPr lang="en-US" sz="2400" b="1">
                <a:latin typeface="Times New Roman" panose="02020603050405020304" pitchFamily="18" charset="0"/>
                <a:ea typeface="宋体" panose="02010600030101010101" pitchFamily="2" charset="-122"/>
              </a:rPr>
              <a:t>②</a:t>
            </a:r>
            <a:r>
              <a:rPr lang="zh-CN" sz="2400" b="1">
                <a:ea typeface="宋体" panose="02010600030101010101" pitchFamily="2" charset="-122"/>
              </a:rPr>
              <a:t>已知边为斜边，作以斜边为直径的圆找点．</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541655" y="1047433"/>
            <a:ext cx="5080000" cy="460375"/>
          </a:xfrm>
          <a:prstGeom prst="rect">
            <a:avLst/>
          </a:prstGeom>
          <a:noFill/>
          <a:ln w="9525">
            <a:noFill/>
          </a:ln>
        </p:spPr>
        <p:txBody>
          <a:bodyPr>
            <a:spAutoFit/>
          </a:bodyPr>
          <a:p>
            <a:r>
              <a:rPr lang="zh-CN" sz="2400" b="1">
                <a:ea typeface="宋体" panose="02010600030101010101" pitchFamily="2" charset="-122"/>
              </a:rPr>
              <a:t>类型二　二次函数与特殊四边形判定</a:t>
            </a:r>
            <a:endParaRPr lang="zh-CN" altLang="en-US"/>
          </a:p>
        </p:txBody>
      </p:sp>
      <p:sp>
        <p:nvSpPr>
          <p:cNvPr id="2" name="文本框 1"/>
          <p:cNvSpPr txBox="1"/>
          <p:nvPr/>
        </p:nvSpPr>
        <p:spPr>
          <a:xfrm>
            <a:off x="560070" y="1527175"/>
            <a:ext cx="11273790"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1. </a:t>
            </a:r>
            <a:r>
              <a:rPr lang="zh-CN" sz="2400" b="1">
                <a:ea typeface="宋体" panose="02010600030101010101" pitchFamily="2" charset="-122"/>
              </a:rPr>
              <a:t>如图，已知平面上不共线三个点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，求一点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，使得以</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四个点为顶点的四边形是平行四边形，请在图中画出符合要求的点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，保留作图痕迹，不写作法．</a:t>
            </a:r>
            <a:endParaRPr lang="zh-CN" altLang="en-US"/>
          </a:p>
        </p:txBody>
      </p:sp>
      <p:pic>
        <p:nvPicPr>
          <p:cNvPr id="3" name="图片 -2147482564"/>
          <p:cNvPicPr>
            <a:picLocks noChangeAspect="1"/>
          </p:cNvPicPr>
          <p:nvPr/>
        </p:nvPicPr>
        <p:blipFill>
          <a:blip r:embed="rId1"/>
          <a:stretch>
            <a:fillRect/>
          </a:stretch>
        </p:blipFill>
        <p:spPr>
          <a:xfrm>
            <a:off x="5046345" y="3216275"/>
            <a:ext cx="1844040" cy="2124710"/>
          </a:xfrm>
          <a:prstGeom prst="rect">
            <a:avLst/>
          </a:prstGeom>
          <a:noFill/>
          <a:ln w="9525">
            <a:noFill/>
          </a:ln>
        </p:spPr>
      </p:pic>
      <p:sp>
        <p:nvSpPr>
          <p:cNvPr id="4" name="文本框 3"/>
          <p:cNvSpPr txBox="1"/>
          <p:nvPr/>
        </p:nvSpPr>
        <p:spPr>
          <a:xfrm>
            <a:off x="5508625" y="5586095"/>
            <a:ext cx="1178560" cy="368300"/>
          </a:xfrm>
          <a:prstGeom prst="rect">
            <a:avLst/>
          </a:prstGeom>
          <a:noFill/>
          <a:ln w="9525">
            <a:noFill/>
          </a:ln>
        </p:spPr>
        <p:txBody>
          <a:bodyPr wrap="square">
            <a:spAutoFit/>
          </a:bodyPr>
          <a:p>
            <a:r>
              <a:rPr lang="zh-CN" sz="1800">
                <a:ea typeface="宋体" panose="02010600030101010101" pitchFamily="2" charset="-122"/>
              </a:rPr>
              <a:t>第1题图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1985" y="1022985"/>
            <a:ext cx="10200640" cy="460375"/>
          </a:xfrm>
          <a:prstGeom prst="rect">
            <a:avLst/>
          </a:prstGeom>
          <a:noFill/>
          <a:ln w="9525">
            <a:noFill/>
          </a:ln>
        </p:spPr>
        <p:txBody>
          <a:bodyPr wrap="square">
            <a:spAutoFit/>
          </a:bodyPr>
          <a:p>
            <a:r>
              <a:rPr lang="zh-CN" sz="2400" b="1">
                <a:solidFill>
                  <a:srgbClr val="FF0000"/>
                </a:solidFill>
                <a:ea typeface="宋体" panose="02010600030101010101" pitchFamily="2" charset="-122"/>
              </a:rPr>
              <a:t>解：如解图，点</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即为所求．</a:t>
            </a:r>
            <a:endParaRPr lang="zh-CN" altLang="en-US"/>
          </a:p>
        </p:txBody>
      </p:sp>
      <p:pic>
        <p:nvPicPr>
          <p:cNvPr id="2" name="图片 -2147482615"/>
          <p:cNvPicPr>
            <a:picLocks noChangeAspect="1"/>
          </p:cNvPicPr>
          <p:nvPr/>
        </p:nvPicPr>
        <p:blipFill>
          <a:blip r:embed="rId1"/>
          <a:stretch>
            <a:fillRect/>
          </a:stretch>
        </p:blipFill>
        <p:spPr>
          <a:xfrm>
            <a:off x="4655185" y="1887855"/>
            <a:ext cx="2531745" cy="1623695"/>
          </a:xfrm>
          <a:prstGeom prst="rect">
            <a:avLst/>
          </a:prstGeom>
          <a:noFill/>
          <a:ln w="9525">
            <a:noFill/>
          </a:ln>
        </p:spPr>
      </p:pic>
      <p:sp>
        <p:nvSpPr>
          <p:cNvPr id="3" name="文本框 2"/>
          <p:cNvSpPr txBox="1"/>
          <p:nvPr/>
        </p:nvSpPr>
        <p:spPr>
          <a:xfrm>
            <a:off x="5252720" y="3583305"/>
            <a:ext cx="1398905" cy="368300"/>
          </a:xfrm>
          <a:prstGeom prst="rect">
            <a:avLst/>
          </a:prstGeom>
          <a:noFill/>
          <a:ln w="9525">
            <a:noFill/>
          </a:ln>
        </p:spPr>
        <p:txBody>
          <a:bodyPr wrap="square">
            <a:spAutoFit/>
          </a:bodyPr>
          <a:p>
            <a:r>
              <a:rPr lang="zh-CN" sz="1800">
                <a:solidFill>
                  <a:srgbClr val="FF0000"/>
                </a:solidFill>
                <a:ea typeface="宋体" panose="02010600030101010101" pitchFamily="2" charset="-122"/>
              </a:rPr>
              <a:t>第1题解图</a:t>
            </a:r>
            <a:endParaRPr lang="zh-CN" altLang="en-US" sz="1800">
              <a:solidFill>
                <a:srgbClr val="FF0000"/>
              </a:solidFill>
              <a:ea typeface="宋体" panose="02010600030101010101" pitchFamily="2" charset="-122"/>
            </a:endParaRPr>
          </a:p>
        </p:txBody>
      </p:sp>
      <p:sp>
        <p:nvSpPr>
          <p:cNvPr id="4" name="文本框 3"/>
          <p:cNvSpPr txBox="1"/>
          <p:nvPr/>
        </p:nvSpPr>
        <p:spPr>
          <a:xfrm>
            <a:off x="570230" y="3977640"/>
            <a:ext cx="11255375" cy="1198880"/>
          </a:xfrm>
          <a:prstGeom prst="rect">
            <a:avLst/>
          </a:prstGeom>
          <a:noFill/>
          <a:ln w="9525">
            <a:noFill/>
          </a:ln>
        </p:spPr>
        <p:txBody>
          <a:bodyPr wrap="square">
            <a:spAutoFit/>
          </a:bodyPr>
          <a:p>
            <a:pPr>
              <a:lnSpc>
                <a:spcPct val="150000"/>
              </a:lnSpc>
            </a:pPr>
            <a:r>
              <a:rPr lang="zh-CN" sz="2400" b="1">
                <a:solidFill>
                  <a:srgbClr val="1D41D5"/>
                </a:solidFill>
                <a:uFillTx/>
                <a:latin typeface="Times New Roman" panose="02020603050405020304" pitchFamily="18" charset="0"/>
                <a:ea typeface="楷体" panose="02010609060101010101" charset="-122"/>
              </a:rPr>
              <a:t>【作法提示】连接</a:t>
            </a:r>
            <a:r>
              <a:rPr lang="en-US" sz="2400" b="1" i="1">
                <a:solidFill>
                  <a:srgbClr val="1D41D5"/>
                </a:solidFill>
                <a:uFillTx/>
                <a:latin typeface="Times New Roman" panose="02020603050405020304" pitchFamily="18" charset="0"/>
                <a:ea typeface="楷体" panose="02010609060101010101" charset="-122"/>
              </a:rPr>
              <a:t>AB</a:t>
            </a:r>
            <a:r>
              <a:rPr lang="zh-CN" sz="2400" b="1">
                <a:solidFill>
                  <a:srgbClr val="1D41D5"/>
                </a:solidFill>
                <a:uFillTx/>
                <a:latin typeface="Times New Roman" panose="02020603050405020304" pitchFamily="18" charset="0"/>
                <a:ea typeface="楷体" panose="02010609060101010101" charset="-122"/>
              </a:rPr>
              <a:t>、</a:t>
            </a:r>
            <a:r>
              <a:rPr lang="en-US" sz="2400" b="1" i="1">
                <a:solidFill>
                  <a:srgbClr val="1D41D5"/>
                </a:solidFill>
                <a:uFillTx/>
                <a:latin typeface="Times New Roman" panose="02020603050405020304" pitchFamily="18" charset="0"/>
                <a:ea typeface="楷体" panose="02010609060101010101" charset="-122"/>
              </a:rPr>
              <a:t>AC</a:t>
            </a:r>
            <a:r>
              <a:rPr lang="zh-CN" sz="2400" b="1">
                <a:solidFill>
                  <a:srgbClr val="1D41D5"/>
                </a:solidFill>
                <a:uFillTx/>
                <a:latin typeface="Times New Roman" panose="02020603050405020304" pitchFamily="18" charset="0"/>
                <a:ea typeface="楷体" panose="02010609060101010101" charset="-122"/>
              </a:rPr>
              <a:t>、</a:t>
            </a:r>
            <a:r>
              <a:rPr lang="en-US" sz="2400" b="1" i="1">
                <a:solidFill>
                  <a:srgbClr val="1D41D5"/>
                </a:solidFill>
                <a:uFillTx/>
                <a:latin typeface="Times New Roman" panose="02020603050405020304" pitchFamily="18" charset="0"/>
                <a:ea typeface="楷体" panose="02010609060101010101" charset="-122"/>
              </a:rPr>
              <a:t>BC</a:t>
            </a:r>
            <a:r>
              <a:rPr lang="zh-CN" sz="2400" b="1">
                <a:solidFill>
                  <a:srgbClr val="1D41D5"/>
                </a:solidFill>
                <a:uFillTx/>
                <a:latin typeface="Times New Roman" panose="02020603050405020304" pitchFamily="18" charset="0"/>
                <a:ea typeface="楷体" panose="02010609060101010101" charset="-122"/>
              </a:rPr>
              <a:t>，分别过点</a:t>
            </a:r>
            <a:r>
              <a:rPr lang="en-US" sz="2400" b="1" i="1">
                <a:solidFill>
                  <a:srgbClr val="1D41D5"/>
                </a:solidFill>
                <a:uFillTx/>
                <a:latin typeface="Times New Roman" panose="02020603050405020304" pitchFamily="18" charset="0"/>
                <a:ea typeface="楷体" panose="02010609060101010101" charset="-122"/>
              </a:rPr>
              <a:t>A</a:t>
            </a:r>
            <a:r>
              <a:rPr lang="zh-CN" sz="2400" b="1">
                <a:solidFill>
                  <a:srgbClr val="1D41D5"/>
                </a:solidFill>
                <a:uFillTx/>
                <a:latin typeface="Times New Roman" panose="02020603050405020304" pitchFamily="18" charset="0"/>
                <a:ea typeface="楷体" panose="02010609060101010101" charset="-122"/>
              </a:rPr>
              <a:t>、</a:t>
            </a:r>
            <a:r>
              <a:rPr lang="en-US" sz="2400" b="1" i="1">
                <a:solidFill>
                  <a:srgbClr val="1D41D5"/>
                </a:solidFill>
                <a:uFillTx/>
                <a:latin typeface="Times New Roman" panose="02020603050405020304" pitchFamily="18" charset="0"/>
                <a:ea typeface="楷体" panose="02010609060101010101" charset="-122"/>
              </a:rPr>
              <a:t>B</a:t>
            </a:r>
            <a:r>
              <a:rPr lang="zh-CN" sz="2400" b="1">
                <a:solidFill>
                  <a:srgbClr val="1D41D5"/>
                </a:solidFill>
                <a:uFillTx/>
                <a:latin typeface="Times New Roman" panose="02020603050405020304" pitchFamily="18" charset="0"/>
                <a:ea typeface="楷体" panose="02010609060101010101" charset="-122"/>
              </a:rPr>
              <a:t>、</a:t>
            </a:r>
            <a:r>
              <a:rPr lang="en-US" sz="2400" b="1" i="1">
                <a:solidFill>
                  <a:srgbClr val="1D41D5"/>
                </a:solidFill>
                <a:uFillTx/>
                <a:latin typeface="Times New Roman" panose="02020603050405020304" pitchFamily="18" charset="0"/>
                <a:ea typeface="楷体" panose="02010609060101010101" charset="-122"/>
              </a:rPr>
              <a:t>C</a:t>
            </a:r>
            <a:r>
              <a:rPr lang="zh-CN" sz="2400" b="1">
                <a:solidFill>
                  <a:srgbClr val="1D41D5"/>
                </a:solidFill>
                <a:uFillTx/>
                <a:latin typeface="Times New Roman" panose="02020603050405020304" pitchFamily="18" charset="0"/>
                <a:ea typeface="楷体" panose="02010609060101010101" charset="-122"/>
              </a:rPr>
              <a:t>作对边的平行线，三条平行线的交点即为所有点</a:t>
            </a:r>
            <a:r>
              <a:rPr lang="en-US" sz="2400" b="1" i="1">
                <a:solidFill>
                  <a:srgbClr val="1D41D5"/>
                </a:solidFill>
                <a:uFillTx/>
                <a:latin typeface="Times New Roman" panose="02020603050405020304" pitchFamily="18" charset="0"/>
                <a:ea typeface="楷体" panose="02010609060101010101" charset="-122"/>
              </a:rPr>
              <a:t>P</a:t>
            </a:r>
            <a:r>
              <a:rPr lang="en-US" sz="2400" b="1">
                <a:solidFill>
                  <a:srgbClr val="1D41D5"/>
                </a:solidFill>
                <a:uFillTx/>
                <a:latin typeface="Times New Roman" panose="02020603050405020304" pitchFamily="18" charset="0"/>
                <a:ea typeface="楷体" panose="02010609060101010101" charset="-122"/>
              </a:rPr>
              <a:t>.</a:t>
            </a:r>
            <a:endParaRPr lang="en-US" altLang="en-US" sz="2400" b="1">
              <a:solidFill>
                <a:srgbClr val="1D41D5"/>
              </a:solidFill>
              <a:uFillTx/>
              <a:latin typeface="Times New Roman" panose="02020603050405020304" pitchFamily="18" charset="0"/>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67995" y="1078865"/>
            <a:ext cx="11221720"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2. </a:t>
            </a:r>
            <a:r>
              <a:rPr lang="zh-CN" sz="2400" b="1">
                <a:ea typeface="宋体" panose="02010600030101010101" pitchFamily="2" charset="-122"/>
              </a:rPr>
              <a:t>在如图所示的网格中，点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都在格点上，请找出两组格点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，使得以</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为顶点的四边形为平行四边形．</a:t>
            </a:r>
            <a:endParaRPr lang="zh-CN" altLang="en-US"/>
          </a:p>
        </p:txBody>
      </p:sp>
      <p:pic>
        <p:nvPicPr>
          <p:cNvPr id="2" name="图片 -2147482563"/>
          <p:cNvPicPr>
            <a:picLocks noChangeAspect="1"/>
          </p:cNvPicPr>
          <p:nvPr/>
        </p:nvPicPr>
        <p:blipFill>
          <a:blip r:embed="rId1"/>
          <a:stretch>
            <a:fillRect/>
          </a:stretch>
        </p:blipFill>
        <p:spPr>
          <a:xfrm>
            <a:off x="4900930" y="2656840"/>
            <a:ext cx="1885950" cy="1885950"/>
          </a:xfrm>
          <a:prstGeom prst="rect">
            <a:avLst/>
          </a:prstGeom>
          <a:noFill/>
          <a:ln w="9525">
            <a:noFill/>
          </a:ln>
        </p:spPr>
      </p:pic>
      <p:sp>
        <p:nvSpPr>
          <p:cNvPr id="3" name="文本框 2"/>
          <p:cNvSpPr txBox="1"/>
          <p:nvPr/>
        </p:nvSpPr>
        <p:spPr>
          <a:xfrm>
            <a:off x="5331460" y="4815840"/>
            <a:ext cx="1099820" cy="368300"/>
          </a:xfrm>
          <a:prstGeom prst="rect">
            <a:avLst/>
          </a:prstGeom>
          <a:noFill/>
          <a:ln w="9525">
            <a:noFill/>
          </a:ln>
        </p:spPr>
        <p:txBody>
          <a:bodyPr wrap="square">
            <a:spAutoFit/>
          </a:bodyPr>
          <a:p>
            <a:r>
              <a:rPr lang="zh-CN" sz="1800">
                <a:ea typeface="宋体" panose="02010600030101010101" pitchFamily="2" charset="-122"/>
              </a:rPr>
              <a:t>第2题图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577850" y="838200"/>
            <a:ext cx="10654030"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解：以</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为边的平行四边形</a:t>
            </a:r>
            <a:r>
              <a:rPr lang="en-US" sz="2400" b="1" i="1">
                <a:solidFill>
                  <a:srgbClr val="FF0000"/>
                </a:solidFill>
                <a:latin typeface="Times New Roman" panose="02020603050405020304" pitchFamily="18" charset="0"/>
                <a:ea typeface="宋体" panose="02010600030101010101" pitchFamily="2" charset="-122"/>
              </a:rPr>
              <a:t>ABCD</a:t>
            </a:r>
            <a:r>
              <a:rPr lang="zh-CN" sz="2400" b="1">
                <a:solidFill>
                  <a:srgbClr val="FF0000"/>
                </a:solidFill>
                <a:ea typeface="宋体" panose="02010600030101010101" pitchFamily="2" charset="-122"/>
              </a:rPr>
              <a:t>如解图</a:t>
            </a:r>
            <a:r>
              <a:rPr lang="en-US" sz="2400" b="1">
                <a:solidFill>
                  <a:srgbClr val="FF0000"/>
                </a:solidFill>
                <a:latin typeface="Times New Roman" panose="02020603050405020304" pitchFamily="18" charset="0"/>
                <a:ea typeface="宋体" panose="02010600030101010101" pitchFamily="2" charset="-122"/>
              </a:rPr>
              <a:t>①(</a:t>
            </a:r>
            <a:r>
              <a:rPr lang="zh-CN" sz="2400" b="1">
                <a:solidFill>
                  <a:srgbClr val="FF0000"/>
                </a:solidFill>
                <a:ea typeface="宋体" panose="02010600030101010101" pitchFamily="2" charset="-122"/>
              </a:rPr>
              <a:t>答案不唯一</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以</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为对角线的平行四边形</a:t>
            </a:r>
            <a:r>
              <a:rPr lang="en-US" sz="2400" b="1" i="1">
                <a:solidFill>
                  <a:srgbClr val="FF0000"/>
                </a:solidFill>
                <a:latin typeface="Times New Roman" panose="02020603050405020304" pitchFamily="18" charset="0"/>
                <a:ea typeface="宋体" panose="02010600030101010101" pitchFamily="2" charset="-122"/>
              </a:rPr>
              <a:t>ACBD</a:t>
            </a:r>
            <a:r>
              <a:rPr lang="zh-CN" sz="2400" b="1">
                <a:solidFill>
                  <a:srgbClr val="FF0000"/>
                </a:solidFill>
                <a:ea typeface="宋体" panose="02010600030101010101" pitchFamily="2" charset="-122"/>
              </a:rPr>
              <a:t>如解图</a:t>
            </a:r>
            <a:r>
              <a:rPr lang="en-US" sz="2400" b="1">
                <a:solidFill>
                  <a:srgbClr val="FF0000"/>
                </a:solidFill>
                <a:latin typeface="Times New Roman" panose="02020603050405020304" pitchFamily="18" charset="0"/>
                <a:ea typeface="宋体" panose="02010600030101010101" pitchFamily="2" charset="-122"/>
              </a:rPr>
              <a:t>②(</a:t>
            </a:r>
            <a:r>
              <a:rPr lang="zh-CN" sz="2400" b="1">
                <a:solidFill>
                  <a:srgbClr val="FF0000"/>
                </a:solidFill>
                <a:ea typeface="宋体" panose="02010600030101010101" pitchFamily="2" charset="-122"/>
              </a:rPr>
              <a:t>答案不唯一</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endParaRPr lang="zh-CN" altLang="en-US"/>
          </a:p>
        </p:txBody>
      </p:sp>
      <p:pic>
        <p:nvPicPr>
          <p:cNvPr id="2" name="图片 -214748261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999865" y="2129155"/>
            <a:ext cx="3590290" cy="2109470"/>
          </a:xfrm>
          <a:prstGeom prst="rect">
            <a:avLst/>
          </a:prstGeom>
          <a:noFill/>
          <a:ln w="9525">
            <a:noFill/>
          </a:ln>
        </p:spPr>
      </p:pic>
      <p:sp>
        <p:nvSpPr>
          <p:cNvPr id="3" name="文本框 2"/>
          <p:cNvSpPr txBox="1"/>
          <p:nvPr/>
        </p:nvSpPr>
        <p:spPr>
          <a:xfrm>
            <a:off x="3077845" y="4330065"/>
            <a:ext cx="5080000" cy="368300"/>
          </a:xfrm>
          <a:prstGeom prst="rect">
            <a:avLst/>
          </a:prstGeom>
          <a:noFill/>
          <a:ln w="9525">
            <a:noFill/>
          </a:ln>
        </p:spPr>
        <p:txBody>
          <a:bodyPr>
            <a:spAutoFit/>
          </a:bodyPr>
          <a:p>
            <a:pPr algn="ctr"/>
            <a:r>
              <a:rPr lang="zh-CN" sz="1800">
                <a:solidFill>
                  <a:srgbClr val="FF0000"/>
                </a:solidFill>
                <a:uFillTx/>
                <a:latin typeface="Times New Roman" panose="02020603050405020304" pitchFamily="18" charset="0"/>
                <a:ea typeface="宋体" panose="02010600030101010101" pitchFamily="2" charset="-122"/>
              </a:rPr>
              <a:t>第2题解图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
        <p:nvSpPr>
          <p:cNvPr id="4" name="文本框 3"/>
          <p:cNvSpPr txBox="1"/>
          <p:nvPr/>
        </p:nvSpPr>
        <p:spPr>
          <a:xfrm>
            <a:off x="506095" y="4572000"/>
            <a:ext cx="11284585" cy="1753235"/>
          </a:xfrm>
          <a:prstGeom prst="rect">
            <a:avLst/>
          </a:prstGeom>
          <a:noFill/>
          <a:ln w="9525">
            <a:noFill/>
          </a:ln>
        </p:spPr>
        <p:txBody>
          <a:bodyPr wrap="square">
            <a:spAutoFit/>
          </a:bodyPr>
          <a:p>
            <a:pPr>
              <a:lnSpc>
                <a:spcPct val="150000"/>
              </a:lnSpc>
            </a:pPr>
            <a:r>
              <a:rPr lang="zh-CN" sz="2400" b="1">
                <a:solidFill>
                  <a:schemeClr val="accent5"/>
                </a:solidFill>
                <a:uFillTx/>
                <a:latin typeface="Times New Roman" panose="02020603050405020304" pitchFamily="18" charset="0"/>
                <a:ea typeface="楷体" panose="02010609060101010101" charset="-122"/>
              </a:rPr>
              <a:t>【作法提示】分两种情况讨论：</a:t>
            </a:r>
            <a:r>
              <a:rPr lang="en-US" sz="2400" b="1">
                <a:solidFill>
                  <a:schemeClr val="accent5"/>
                </a:solidFill>
                <a:uFillTx/>
                <a:latin typeface="Times New Roman" panose="02020603050405020304" pitchFamily="18" charset="0"/>
                <a:ea typeface="楷体" panose="02010609060101010101" charset="-122"/>
              </a:rPr>
              <a:t>①</a:t>
            </a:r>
            <a:r>
              <a:rPr lang="zh-CN" sz="2400" b="1">
                <a:solidFill>
                  <a:schemeClr val="accent5"/>
                </a:solidFill>
                <a:uFillTx/>
                <a:latin typeface="Times New Roman" panose="02020603050405020304" pitchFamily="18" charset="0"/>
                <a:ea typeface="楷体" panose="02010609060101010101" charset="-122"/>
              </a:rPr>
              <a:t>若</a:t>
            </a:r>
            <a:r>
              <a:rPr lang="en-US" sz="2400" b="1" i="1">
                <a:solidFill>
                  <a:schemeClr val="accent5"/>
                </a:solidFill>
                <a:uFillTx/>
                <a:latin typeface="Times New Roman" panose="02020603050405020304" pitchFamily="18" charset="0"/>
                <a:ea typeface="楷体" panose="02010609060101010101" charset="-122"/>
              </a:rPr>
              <a:t>AB</a:t>
            </a:r>
            <a:r>
              <a:rPr lang="zh-CN" sz="2400" b="1">
                <a:solidFill>
                  <a:schemeClr val="accent5"/>
                </a:solidFill>
                <a:uFillTx/>
                <a:latin typeface="Times New Roman" panose="02020603050405020304" pitchFamily="18" charset="0"/>
                <a:ea typeface="楷体" panose="02010609060101010101" charset="-122"/>
              </a:rPr>
              <a:t>为平行四边形的边，将</a:t>
            </a:r>
            <a:r>
              <a:rPr lang="en-US" sz="2400" b="1" i="1">
                <a:solidFill>
                  <a:schemeClr val="accent5"/>
                </a:solidFill>
                <a:uFillTx/>
                <a:latin typeface="Times New Roman" panose="02020603050405020304" pitchFamily="18" charset="0"/>
                <a:ea typeface="楷体" panose="02010609060101010101" charset="-122"/>
              </a:rPr>
              <a:t>AB</a:t>
            </a:r>
            <a:r>
              <a:rPr lang="zh-CN" sz="2400" b="1">
                <a:solidFill>
                  <a:schemeClr val="accent5"/>
                </a:solidFill>
                <a:uFillTx/>
                <a:latin typeface="Times New Roman" panose="02020603050405020304" pitchFamily="18" charset="0"/>
                <a:ea typeface="楷体" panose="02010609060101010101" charset="-122"/>
              </a:rPr>
              <a:t>上下左右平移，确定</a:t>
            </a:r>
            <a:r>
              <a:rPr lang="en-US" sz="2400" b="1" i="1">
                <a:solidFill>
                  <a:schemeClr val="accent5"/>
                </a:solidFill>
                <a:uFillTx/>
                <a:latin typeface="Times New Roman" panose="02020603050405020304" pitchFamily="18" charset="0"/>
                <a:ea typeface="楷体" panose="02010609060101010101" charset="-122"/>
              </a:rPr>
              <a:t>C</a:t>
            </a:r>
            <a:r>
              <a:rPr lang="zh-CN" sz="2400" b="1">
                <a:solidFill>
                  <a:schemeClr val="accent5"/>
                </a:solidFill>
                <a:uFillTx/>
                <a:latin typeface="Times New Roman" panose="02020603050405020304" pitchFamily="18" charset="0"/>
                <a:ea typeface="楷体" panose="02010609060101010101" charset="-122"/>
              </a:rPr>
              <a:t>、</a:t>
            </a:r>
            <a:r>
              <a:rPr lang="en-US" sz="2400" b="1" i="1">
                <a:solidFill>
                  <a:schemeClr val="accent5"/>
                </a:solidFill>
                <a:uFillTx/>
                <a:latin typeface="Times New Roman" panose="02020603050405020304" pitchFamily="18" charset="0"/>
                <a:ea typeface="楷体" panose="02010609060101010101" charset="-122"/>
              </a:rPr>
              <a:t>D</a:t>
            </a:r>
            <a:r>
              <a:rPr lang="zh-CN" sz="2400" b="1">
                <a:solidFill>
                  <a:schemeClr val="accent5"/>
                </a:solidFill>
                <a:uFillTx/>
                <a:latin typeface="Times New Roman" panose="02020603050405020304" pitchFamily="18" charset="0"/>
                <a:ea typeface="楷体" panose="02010609060101010101" charset="-122"/>
              </a:rPr>
              <a:t>的位置；</a:t>
            </a:r>
            <a:r>
              <a:rPr lang="en-US" sz="2400" b="1">
                <a:solidFill>
                  <a:schemeClr val="accent5"/>
                </a:solidFill>
                <a:uFillTx/>
                <a:latin typeface="Times New Roman" panose="02020603050405020304" pitchFamily="18" charset="0"/>
                <a:ea typeface="楷体" panose="02010609060101010101" charset="-122"/>
              </a:rPr>
              <a:t>②</a:t>
            </a:r>
            <a:r>
              <a:rPr lang="zh-CN" sz="2400" b="1">
                <a:solidFill>
                  <a:schemeClr val="accent5"/>
                </a:solidFill>
                <a:uFillTx/>
                <a:latin typeface="Times New Roman" panose="02020603050405020304" pitchFamily="18" charset="0"/>
                <a:ea typeface="楷体" panose="02010609060101010101" charset="-122"/>
              </a:rPr>
              <a:t>若</a:t>
            </a:r>
            <a:r>
              <a:rPr lang="en-US" sz="2400" b="1" i="1">
                <a:solidFill>
                  <a:schemeClr val="accent5"/>
                </a:solidFill>
                <a:uFillTx/>
                <a:latin typeface="Times New Roman" panose="02020603050405020304" pitchFamily="18" charset="0"/>
                <a:ea typeface="楷体" panose="02010609060101010101" charset="-122"/>
              </a:rPr>
              <a:t>AB</a:t>
            </a:r>
            <a:r>
              <a:rPr lang="zh-CN" sz="2400" b="1">
                <a:solidFill>
                  <a:schemeClr val="accent5"/>
                </a:solidFill>
                <a:uFillTx/>
                <a:latin typeface="Times New Roman" panose="02020603050405020304" pitchFamily="18" charset="0"/>
                <a:ea typeface="楷体" panose="02010609060101010101" charset="-122"/>
              </a:rPr>
              <a:t>为平行四边形的对角线，取</a:t>
            </a:r>
            <a:r>
              <a:rPr lang="en-US" sz="2400" b="1" i="1">
                <a:solidFill>
                  <a:schemeClr val="accent5"/>
                </a:solidFill>
                <a:uFillTx/>
                <a:latin typeface="Times New Roman" panose="02020603050405020304" pitchFamily="18" charset="0"/>
                <a:ea typeface="楷体" panose="02010609060101010101" charset="-122"/>
              </a:rPr>
              <a:t>AB</a:t>
            </a:r>
            <a:r>
              <a:rPr lang="zh-CN" sz="2400" b="1">
                <a:solidFill>
                  <a:schemeClr val="accent5"/>
                </a:solidFill>
                <a:uFillTx/>
                <a:latin typeface="Times New Roman" panose="02020603050405020304" pitchFamily="18" charset="0"/>
                <a:ea typeface="楷体" panose="02010609060101010101" charset="-122"/>
              </a:rPr>
              <a:t>中点，旋转经过中点的直线确定</a:t>
            </a:r>
            <a:r>
              <a:rPr lang="en-US" sz="2400" b="1" i="1">
                <a:solidFill>
                  <a:schemeClr val="accent5"/>
                </a:solidFill>
                <a:uFillTx/>
                <a:latin typeface="Times New Roman" panose="02020603050405020304" pitchFamily="18" charset="0"/>
                <a:ea typeface="楷体" panose="02010609060101010101" charset="-122"/>
              </a:rPr>
              <a:t>C</a:t>
            </a:r>
            <a:r>
              <a:rPr lang="zh-CN" sz="2400" b="1">
                <a:solidFill>
                  <a:schemeClr val="accent5"/>
                </a:solidFill>
                <a:uFillTx/>
                <a:latin typeface="Times New Roman" panose="02020603050405020304" pitchFamily="18" charset="0"/>
                <a:ea typeface="楷体" panose="02010609060101010101" charset="-122"/>
              </a:rPr>
              <a:t>、</a:t>
            </a:r>
            <a:r>
              <a:rPr lang="en-US" sz="2400" b="1" i="1">
                <a:solidFill>
                  <a:schemeClr val="accent5"/>
                </a:solidFill>
                <a:uFillTx/>
                <a:latin typeface="Times New Roman" panose="02020603050405020304" pitchFamily="18" charset="0"/>
                <a:ea typeface="楷体" panose="02010609060101010101" charset="-122"/>
              </a:rPr>
              <a:t>D</a:t>
            </a:r>
            <a:r>
              <a:rPr lang="zh-CN" sz="2400" b="1">
                <a:solidFill>
                  <a:schemeClr val="accent5"/>
                </a:solidFill>
                <a:uFillTx/>
                <a:latin typeface="Times New Roman" panose="02020603050405020304" pitchFamily="18" charset="0"/>
                <a:ea typeface="楷体" panose="02010609060101010101" charset="-122"/>
              </a:rPr>
              <a:t>的位置．</a:t>
            </a:r>
            <a:endParaRPr lang="zh-CN" altLang="en-US" sz="2400" b="1">
              <a:solidFill>
                <a:schemeClr val="accent5"/>
              </a:solidFill>
              <a:uFillTx/>
              <a:latin typeface="Times New Roman" panose="02020603050405020304" pitchFamily="18" charset="0"/>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520065" y="906780"/>
            <a:ext cx="11161395"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3. </a:t>
            </a:r>
            <a:r>
              <a:rPr lang="zh-CN" sz="2400" b="1">
                <a:ea typeface="宋体" panose="02010600030101010101" pitchFamily="2" charset="-122"/>
              </a:rPr>
              <a:t>如图，在平面直角坐标系中，点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是</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轴上的一点，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是</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轴上的一点．若以点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四点为顶点的四边形是平行四边形，求点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的坐标．</a:t>
            </a:r>
            <a:endParaRPr lang="zh-CN" altLang="en-US"/>
          </a:p>
        </p:txBody>
      </p:sp>
      <p:sp>
        <p:nvSpPr>
          <p:cNvPr id="101" name="文本框 100"/>
          <p:cNvSpPr txBox="1"/>
          <p:nvPr/>
        </p:nvSpPr>
        <p:spPr>
          <a:xfrm>
            <a:off x="3555365" y="5080000"/>
            <a:ext cx="5080000" cy="1014730"/>
          </a:xfrm>
          <a:prstGeom prst="rect">
            <a:avLst/>
          </a:prstGeom>
          <a:noFill/>
          <a:ln w="9525">
            <a:noFill/>
          </a:ln>
        </p:spPr>
        <p:txBody>
          <a:bodyPr>
            <a:spAutoFit/>
          </a:bodyPr>
          <a:p>
            <a:pPr algn="ctr"/>
            <a:r>
              <a:rPr lang="zh-CN" sz="1800">
                <a:ea typeface="宋体" panose="02010600030101010101" pitchFamily="2" charset="-122"/>
              </a:rPr>
              <a:t>第3题图</a:t>
            </a:r>
            <a:r>
              <a:rPr lang="en-US" sz="2400" b="1">
                <a:latin typeface="Times New Roman" panose="02020603050405020304" pitchFamily="18" charset="0"/>
                <a:ea typeface="宋体" panose="02010600030101010101" pitchFamily="2" charset="-122"/>
              </a:rPr>
              <a:t> </a:t>
            </a:r>
            <a:endParaRPr lang="zh-CN" altLang="en-US"/>
          </a:p>
        </p:txBody>
      </p:sp>
      <p:pic>
        <p:nvPicPr>
          <p:cNvPr id="2" name="图片 -2147482562"/>
          <p:cNvPicPr>
            <a:picLocks noChangeAspect="1"/>
          </p:cNvPicPr>
          <p:nvPr/>
        </p:nvPicPr>
        <p:blipFill>
          <a:blip r:embed="rId1"/>
          <a:stretch>
            <a:fillRect/>
          </a:stretch>
        </p:blipFill>
        <p:spPr>
          <a:xfrm>
            <a:off x="4577080" y="2667000"/>
            <a:ext cx="2753360" cy="25279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873125" y="788035"/>
            <a:ext cx="10731500" cy="56311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解：如解图，当</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为边时，</a:t>
            </a:r>
            <a:r>
              <a:rPr lang="en-US" sz="2400" b="1">
                <a:solidFill>
                  <a:srgbClr val="FF0000"/>
                </a:solidFill>
                <a:latin typeface="Times New Roman" panose="02020603050405020304" pitchFamily="18" charset="0"/>
                <a:ea typeface="宋体" panose="02010600030101010101" pitchFamily="2" charset="-122"/>
              </a:rPr>
              <a:t>①</a:t>
            </a:r>
            <a:r>
              <a:rPr lang="zh-CN" sz="2400" b="1">
                <a:solidFill>
                  <a:srgbClr val="FF0000"/>
                </a:solidFill>
                <a:ea typeface="宋体" panose="02010600030101010101" pitchFamily="2" charset="-122"/>
              </a:rPr>
              <a:t>当四边形</a:t>
            </a:r>
            <a:r>
              <a:rPr lang="en-US" sz="2400" b="1" i="1">
                <a:solidFill>
                  <a:srgbClr val="FF0000"/>
                </a:solidFill>
                <a:latin typeface="Times New Roman" panose="02020603050405020304" pitchFamily="18" charset="0"/>
                <a:ea typeface="宋体" panose="02010600030101010101" pitchFamily="2" charset="-122"/>
              </a:rPr>
              <a:t>QPBA</a:t>
            </a:r>
            <a:r>
              <a:rPr lang="zh-CN" sz="2400" b="1">
                <a:solidFill>
                  <a:srgbClr val="FF0000"/>
                </a:solidFill>
                <a:ea typeface="宋体" panose="02010600030101010101" pitchFamily="2" charset="-122"/>
              </a:rPr>
              <a:t>是平行四边形，</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PQ</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PB</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点的坐标是</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②</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为对角线，即当四边形</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AQ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是平行四边形，</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AQ</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BP</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点的坐标是</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③</a:t>
            </a:r>
            <a:r>
              <a:rPr lang="zh-CN" sz="2400" b="1">
                <a:solidFill>
                  <a:srgbClr val="FF0000"/>
                </a:solidFill>
                <a:ea typeface="宋体" panose="02010600030101010101" pitchFamily="2" charset="-122"/>
              </a:rPr>
              <a:t>当四边形</a:t>
            </a:r>
            <a:r>
              <a:rPr lang="en-US" sz="2400" b="1" i="1">
                <a:solidFill>
                  <a:srgbClr val="FF0000"/>
                </a:solidFill>
                <a:latin typeface="Times New Roman" panose="02020603050405020304" pitchFamily="18" charset="0"/>
                <a:ea typeface="宋体" panose="02010600030101010101" pitchFamily="2" charset="-122"/>
              </a:rPr>
              <a:t>ABQ</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是平行四边形时，</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BQ</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，则</a:t>
            </a:r>
            <a:r>
              <a:rPr lang="en-US" sz="2400" b="1" i="1">
                <a:solidFill>
                  <a:srgbClr val="FF0000"/>
                </a:solidFill>
                <a:latin typeface="Times New Roman" panose="02020603050405020304" pitchFamily="18" charset="0"/>
                <a:ea typeface="宋体" panose="02010600030101010101" pitchFamily="2" charset="-122"/>
              </a:rPr>
              <a:t>OP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OQ</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∴</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的坐标是</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综上所述，符合题意的点</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6168390" y="4797425"/>
            <a:ext cx="5286375" cy="400050"/>
          </a:xfrm>
          <a:prstGeom prst="rect">
            <a:avLst/>
          </a:prstGeom>
        </p:spPr>
      </p:pic>
      <p:pic>
        <p:nvPicPr>
          <p:cNvPr id="3" name="图片 -2147482613"/>
          <p:cNvPicPr>
            <a:picLocks noChangeAspect="1"/>
          </p:cNvPicPr>
          <p:nvPr/>
        </p:nvPicPr>
        <p:blipFill>
          <a:blip r:embed="rId2"/>
          <a:stretch>
            <a:fillRect/>
          </a:stretch>
        </p:blipFill>
        <p:spPr>
          <a:xfrm>
            <a:off x="8686800" y="1137920"/>
            <a:ext cx="2547620" cy="2508885"/>
          </a:xfrm>
          <a:prstGeom prst="rect">
            <a:avLst/>
          </a:prstGeom>
          <a:noFill/>
          <a:ln w="9525">
            <a:noFill/>
          </a:ln>
        </p:spPr>
      </p:pic>
      <p:sp>
        <p:nvSpPr>
          <p:cNvPr id="4" name="文本框 3"/>
          <p:cNvSpPr txBox="1"/>
          <p:nvPr/>
        </p:nvSpPr>
        <p:spPr>
          <a:xfrm>
            <a:off x="9518650" y="3827780"/>
            <a:ext cx="1462405"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第3题解图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481330" y="889000"/>
            <a:ext cx="11195685"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4. </a:t>
            </a:r>
            <a:r>
              <a:rPr lang="zh-CN" sz="2400" b="1">
                <a:ea typeface="宋体" panose="02010600030101010101" pitchFamily="2" charset="-122"/>
              </a:rPr>
              <a:t>如图，在平面直角坐标系中，</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6)</a:t>
            </a:r>
            <a:r>
              <a:rPr lang="zh-CN" sz="2400" b="1">
                <a:ea typeface="宋体" panose="02010600030101010101" pitchFamily="2" charset="-122"/>
              </a:rPr>
              <a:t>，连接</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C.</a:t>
            </a:r>
            <a:r>
              <a:rPr lang="zh-CN" sz="2400" b="1">
                <a:ea typeface="宋体" panose="02010600030101010101" pitchFamily="2" charset="-122"/>
              </a:rPr>
              <a:t>若点</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是</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轴上的一点，点</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是坐标平面内任意一点，若要使以</a:t>
            </a:r>
            <a:r>
              <a:rPr lang="en-US" sz="2400" b="1" i="1">
                <a:latin typeface="Times New Roman" panose="02020603050405020304" pitchFamily="18" charset="0"/>
                <a:ea typeface="宋体" panose="02010600030101010101" pitchFamily="2" charset="-122"/>
              </a:rPr>
              <a:t>AC</a:t>
            </a:r>
            <a:r>
              <a:rPr lang="zh-CN" sz="2400" b="1">
                <a:ea typeface="宋体" panose="02010600030101010101" pitchFamily="2" charset="-122"/>
              </a:rPr>
              <a:t>为边，且以点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为顶点的四边形是菱形，求出点</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的坐标．</a:t>
            </a:r>
            <a:endParaRPr lang="zh-CN" altLang="en-US"/>
          </a:p>
        </p:txBody>
      </p:sp>
      <p:sp>
        <p:nvSpPr>
          <p:cNvPr id="102" name="文本框 101"/>
          <p:cNvSpPr txBox="1"/>
          <p:nvPr/>
        </p:nvSpPr>
        <p:spPr>
          <a:xfrm>
            <a:off x="3256280" y="5467350"/>
            <a:ext cx="5235575" cy="645160"/>
          </a:xfrm>
          <a:prstGeom prst="rect">
            <a:avLst/>
          </a:prstGeom>
          <a:noFill/>
          <a:ln w="9525">
            <a:noFill/>
          </a:ln>
        </p:spPr>
        <p:txBody>
          <a:bodyPr wrap="square">
            <a:spAutoFit/>
          </a:bodyPr>
          <a:p>
            <a:pPr algn="ctr"/>
            <a:r>
              <a:rPr lang="zh-CN" sz="1800">
                <a:solidFill>
                  <a:schemeClr val="tx1"/>
                </a:solidFill>
                <a:uFillTx/>
                <a:latin typeface="Times New Roman" panose="02020603050405020304" pitchFamily="18" charset="0"/>
                <a:ea typeface="宋体" panose="02010600030101010101" pitchFamily="2" charset="-122"/>
              </a:rPr>
              <a:t>第4题图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2" name="图片 -2147482561"/>
          <p:cNvPicPr>
            <a:picLocks noChangeAspect="1"/>
          </p:cNvPicPr>
          <p:nvPr/>
        </p:nvPicPr>
        <p:blipFill>
          <a:blip r:embed="rId1"/>
          <a:stretch>
            <a:fillRect/>
          </a:stretch>
        </p:blipFill>
        <p:spPr>
          <a:xfrm>
            <a:off x="5004435" y="2878455"/>
            <a:ext cx="2106295" cy="26485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1196340" y="900430"/>
            <a:ext cx="10264140"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OA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1274445" y="2099310"/>
            <a:ext cx="5286375" cy="600075"/>
          </a:xfrm>
          <a:prstGeom prst="rect">
            <a:avLst/>
          </a:prstGeom>
        </p:spPr>
      </p:pic>
      <p:sp>
        <p:nvSpPr>
          <p:cNvPr id="3" name="文本框 2"/>
          <p:cNvSpPr txBox="1"/>
          <p:nvPr/>
        </p:nvSpPr>
        <p:spPr>
          <a:xfrm>
            <a:off x="1202690" y="2699385"/>
            <a:ext cx="10186670" cy="460375"/>
          </a:xfrm>
          <a:prstGeom prst="rect">
            <a:avLst/>
          </a:prstGeom>
          <a:noFill/>
          <a:ln w="9525">
            <a:noFill/>
          </a:ln>
        </p:spPr>
        <p:txBody>
          <a:bodyPr wrap="square">
            <a:spAutoFit/>
          </a:bodyPr>
          <a:p>
            <a:r>
              <a:rPr lang="zh-CN" sz="2400" b="1">
                <a:solidFill>
                  <a:srgbClr val="FF0000"/>
                </a:solidFill>
                <a:ea typeface="宋体" panose="02010600030101010101" pitchFamily="2" charset="-122"/>
              </a:rPr>
              <a:t>如解图，在菱形</a:t>
            </a:r>
            <a:r>
              <a:rPr lang="en-US" sz="2400" b="1" i="1">
                <a:solidFill>
                  <a:srgbClr val="FF0000"/>
                </a:solidFill>
                <a:latin typeface="Times New Roman" panose="02020603050405020304" pitchFamily="18" charset="0"/>
                <a:ea typeface="宋体" panose="02010600030101010101" pitchFamily="2" charset="-122"/>
              </a:rPr>
              <a:t>ACN</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中，</a:t>
            </a:r>
            <a:r>
              <a:rPr lang="en-US" sz="2400" b="1" i="1">
                <a:solidFill>
                  <a:srgbClr val="FF0000"/>
                </a:solidFill>
                <a:latin typeface="Times New Roman" panose="02020603050405020304" pitchFamily="18" charset="0"/>
                <a:ea typeface="宋体" panose="02010600030101010101" pitchFamily="2" charset="-122"/>
              </a:rPr>
              <a:t>N</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坐标为</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endParaRPr lang="zh-CN" altLang="en-US"/>
          </a:p>
        </p:txBody>
      </p:sp>
      <p:pic>
        <p:nvPicPr>
          <p:cNvPr id="4" name="图片 3"/>
          <p:cNvPicPr>
            <a:picLocks noChangeAspect="1"/>
          </p:cNvPicPr>
          <p:nvPr/>
        </p:nvPicPr>
        <p:blipFill>
          <a:blip r:embed="rId2"/>
          <a:stretch>
            <a:fillRect/>
          </a:stretch>
        </p:blipFill>
        <p:spPr>
          <a:xfrm>
            <a:off x="1274445" y="3231515"/>
            <a:ext cx="5286375" cy="600075"/>
          </a:xfrm>
          <a:prstGeom prst="rect">
            <a:avLst/>
          </a:prstGeom>
        </p:spPr>
      </p:pic>
      <p:pic>
        <p:nvPicPr>
          <p:cNvPr id="6" name="图片 5"/>
          <p:cNvPicPr>
            <a:picLocks noChangeAspect="1"/>
          </p:cNvPicPr>
          <p:nvPr/>
        </p:nvPicPr>
        <p:blipFill>
          <a:blip r:embed="rId3"/>
          <a:stretch>
            <a:fillRect/>
          </a:stretch>
        </p:blipFill>
        <p:spPr>
          <a:xfrm>
            <a:off x="1274445" y="3911600"/>
            <a:ext cx="5286375" cy="400050"/>
          </a:xfrm>
          <a:prstGeom prst="rect">
            <a:avLst/>
          </a:prstGeom>
        </p:spPr>
      </p:pic>
      <p:sp>
        <p:nvSpPr>
          <p:cNvPr id="7" name="文本框 6"/>
          <p:cNvSpPr txBox="1"/>
          <p:nvPr/>
        </p:nvSpPr>
        <p:spPr>
          <a:xfrm>
            <a:off x="1196340" y="4455795"/>
            <a:ext cx="10114915" cy="460375"/>
          </a:xfrm>
          <a:prstGeom prst="rect">
            <a:avLst/>
          </a:prstGeom>
          <a:noFill/>
          <a:ln w="9525">
            <a:noFill/>
          </a:ln>
        </p:spPr>
        <p:txBody>
          <a:bodyPr wrap="square">
            <a:spAutoFit/>
          </a:bodyPr>
          <a:p>
            <a:r>
              <a:rPr lang="zh-CN" sz="2400" b="1">
                <a:solidFill>
                  <a:srgbClr val="FF0000"/>
                </a:solidFill>
                <a:ea typeface="宋体" panose="02010600030101010101" pitchFamily="2" charset="-122"/>
              </a:rPr>
              <a:t>在菱形</a:t>
            </a:r>
            <a:r>
              <a:rPr lang="en-US" sz="2400" b="1" i="1">
                <a:solidFill>
                  <a:srgbClr val="FF0000"/>
                </a:solidFill>
                <a:latin typeface="Times New Roman" panose="02020603050405020304" pitchFamily="18" charset="0"/>
                <a:ea typeface="宋体" panose="02010600030101010101" pitchFamily="2" charset="-122"/>
              </a:rPr>
              <a:t>ACM</a:t>
            </a:r>
            <a:r>
              <a:rPr lang="en-US" sz="2400" b="1" baseline="-25000">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N</a:t>
            </a:r>
            <a:r>
              <a:rPr lang="en-US" sz="2400" b="1" baseline="-25000">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中，</a:t>
            </a:r>
            <a:endParaRPr lang="zh-CN" altLang="en-US"/>
          </a:p>
        </p:txBody>
      </p:sp>
      <p:pic>
        <p:nvPicPr>
          <p:cNvPr id="8" name="图片 7"/>
          <p:cNvPicPr>
            <a:picLocks noChangeAspect="1"/>
          </p:cNvPicPr>
          <p:nvPr/>
        </p:nvPicPr>
        <p:blipFill>
          <a:blip r:embed="rId4"/>
          <a:stretch>
            <a:fillRect/>
          </a:stretch>
        </p:blipFill>
        <p:spPr>
          <a:xfrm>
            <a:off x="1274445" y="5038725"/>
            <a:ext cx="5286375" cy="400050"/>
          </a:xfrm>
          <a:prstGeom prst="rect">
            <a:avLst/>
          </a:prstGeom>
        </p:spPr>
      </p:pic>
      <p:pic>
        <p:nvPicPr>
          <p:cNvPr id="5" name="图片 -2147482612"/>
          <p:cNvPicPr>
            <a:picLocks noChangeAspect="1"/>
          </p:cNvPicPr>
          <p:nvPr/>
        </p:nvPicPr>
        <p:blipFill>
          <a:blip r:embed="rId5"/>
          <a:stretch>
            <a:fillRect/>
          </a:stretch>
        </p:blipFill>
        <p:spPr>
          <a:xfrm>
            <a:off x="8597900" y="900430"/>
            <a:ext cx="1797050" cy="4512945"/>
          </a:xfrm>
          <a:prstGeom prst="rect">
            <a:avLst/>
          </a:prstGeom>
          <a:noFill/>
          <a:ln w="9525">
            <a:noFill/>
          </a:ln>
        </p:spPr>
      </p:pic>
      <p:sp>
        <p:nvSpPr>
          <p:cNvPr id="9" name="文本框 8"/>
          <p:cNvSpPr txBox="1"/>
          <p:nvPr/>
        </p:nvSpPr>
        <p:spPr>
          <a:xfrm>
            <a:off x="8597900" y="5617210"/>
            <a:ext cx="1463040"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第4题解图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4"/>
          <p:cNvGrpSpPr/>
          <p:nvPr/>
        </p:nvGrpSpPr>
        <p:grpSpPr>
          <a:xfrm>
            <a:off x="530860" y="803275"/>
            <a:ext cx="11125835" cy="645160"/>
            <a:chOff x="12" y="1190"/>
            <a:chExt cx="19173" cy="1018"/>
          </a:xfrm>
        </p:grpSpPr>
        <p:pic>
          <p:nvPicPr>
            <p:cNvPr id="4" name="图片 1" descr="一级标"/>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2" y="1273"/>
              <a:ext cx="19173" cy="850"/>
            </a:xfrm>
            <a:prstGeom prst="rect">
              <a:avLst/>
            </a:prstGeom>
            <a:noFill/>
            <a:ln w="9525">
              <a:noFill/>
            </a:ln>
          </p:spPr>
        </p:pic>
        <p:sp>
          <p:nvSpPr>
            <p:cNvPr id="5"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典例</a:t>
              </a:r>
              <a:r>
                <a:rPr lang="en-US" altLang="zh-CN"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串</a:t>
              </a:r>
              <a:r>
                <a:rPr lang="en-US" altLang="zh-CN"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100" name="文本框 99"/>
          <p:cNvSpPr txBox="1"/>
          <p:nvPr/>
        </p:nvSpPr>
        <p:spPr>
          <a:xfrm>
            <a:off x="3555365" y="1591628"/>
            <a:ext cx="5080000" cy="460375"/>
          </a:xfrm>
          <a:prstGeom prst="rect">
            <a:avLst/>
          </a:prstGeom>
          <a:noFill/>
          <a:ln w="9525">
            <a:noFill/>
          </a:ln>
        </p:spPr>
        <p:txBody>
          <a:bodyPr>
            <a:spAutoFit/>
          </a:bodyPr>
          <a:p>
            <a:pPr algn="ctr"/>
            <a:r>
              <a:rPr lang="zh-CN" sz="2400" b="1">
                <a:ea typeface="宋体" panose="02010600030101010101" pitchFamily="2" charset="-122"/>
              </a:rPr>
              <a:t>一、二次函数表达式的确定</a:t>
            </a:r>
            <a:endParaRPr lang="zh-CN" altLang="en-US"/>
          </a:p>
        </p:txBody>
      </p:sp>
      <p:sp>
        <p:nvSpPr>
          <p:cNvPr id="6" name="文本框 5"/>
          <p:cNvSpPr txBox="1"/>
          <p:nvPr/>
        </p:nvSpPr>
        <p:spPr>
          <a:xfrm>
            <a:off x="664845" y="2112010"/>
            <a:ext cx="10847705" cy="1198880"/>
          </a:xfrm>
          <a:prstGeom prst="rect">
            <a:avLst/>
          </a:prstGeom>
          <a:noFill/>
          <a:ln w="9525">
            <a:noFill/>
          </a:ln>
        </p:spPr>
        <p:txBody>
          <a:bodyPr wrap="square">
            <a:spAutoFit/>
          </a:bodyPr>
          <a:p>
            <a:pPr>
              <a:lnSpc>
                <a:spcPct val="150000"/>
              </a:lnSpc>
            </a:pPr>
            <a:r>
              <a:rPr lang="zh-CN" sz="2400" b="1">
                <a:ea typeface="宋体" panose="02010600030101010101" pitchFamily="2" charset="-122"/>
              </a:rPr>
              <a:t>类型一　表达式已知</a:t>
            </a:r>
            <a:r>
              <a:rPr lang="en-US" sz="2400" b="1">
                <a:latin typeface="Times New Roman" panose="02020603050405020304" pitchFamily="18" charset="0"/>
                <a:ea typeface="宋体" panose="02010600030101010101" pitchFamily="2" charset="-122"/>
              </a:rPr>
              <a:t>1. </a:t>
            </a:r>
            <a:r>
              <a:rPr lang="zh-CN" sz="2400" b="1">
                <a:ea typeface="宋体" panose="02010600030101010101" pitchFamily="2" charset="-122"/>
              </a:rPr>
              <a:t>已知抛物线 </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bx</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的顶点坐标为</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，求抛物线的表达式．</a:t>
            </a:r>
            <a:endParaRPr lang="zh-CN" altLang="en-US"/>
          </a:p>
        </p:txBody>
      </p:sp>
      <p:sp>
        <p:nvSpPr>
          <p:cNvPr id="7" name="文本框 6"/>
          <p:cNvSpPr txBox="1"/>
          <p:nvPr/>
        </p:nvSpPr>
        <p:spPr>
          <a:xfrm>
            <a:off x="664845" y="3249295"/>
            <a:ext cx="10847705" cy="230695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抛物线的表达式中</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将抛物线表达式写成</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h</a:t>
            </a:r>
            <a:r>
              <a:rPr lang="en-US" sz="2400" b="1">
                <a:solidFill>
                  <a:srgbClr val="FF0000"/>
                </a:solidFill>
                <a:latin typeface="Times New Roman" panose="02020603050405020304" pitchFamily="18" charset="0"/>
                <a:ea typeface="宋体" panose="02010600030101010101" pitchFamily="2" charset="-122"/>
              </a:rPr>
              <a:t>)</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k</a:t>
            </a:r>
            <a:r>
              <a:rPr lang="zh-CN" sz="2400" b="1">
                <a:solidFill>
                  <a:srgbClr val="FF0000"/>
                </a:solidFill>
                <a:ea typeface="宋体" panose="02010600030101010101" pitchFamily="2" charset="-122"/>
              </a:rPr>
              <a:t>，代入顶点坐标</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，得</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508000" y="958215"/>
            <a:ext cx="11110595"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5. </a:t>
            </a:r>
            <a:r>
              <a:rPr lang="zh-CN" sz="2400" b="1">
                <a:ea typeface="宋体" panose="02010600030101010101" pitchFamily="2" charset="-122"/>
              </a:rPr>
              <a:t>如图，在平面直角坐标系中，</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．若点</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是直线</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上一点，点</a:t>
            </a:r>
            <a:r>
              <a:rPr lang="en-US" sz="2400" b="1" i="1">
                <a:latin typeface="Times New Roman" panose="02020603050405020304" pitchFamily="18" charset="0"/>
                <a:ea typeface="宋体" panose="02010600030101010101" pitchFamily="2" charset="-122"/>
              </a:rPr>
              <a:t>E</a:t>
            </a:r>
            <a:r>
              <a:rPr lang="zh-CN" sz="2400" b="1">
                <a:ea typeface="宋体" panose="02010600030101010101" pitchFamily="2" charset="-122"/>
              </a:rPr>
              <a:t>是平面内任意一点，要使四边形</a:t>
            </a:r>
            <a:r>
              <a:rPr lang="en-US" sz="2400" b="1" i="1">
                <a:latin typeface="Times New Roman" panose="02020603050405020304" pitchFamily="18" charset="0"/>
                <a:ea typeface="宋体" panose="02010600030101010101" pitchFamily="2" charset="-122"/>
              </a:rPr>
              <a:t>ABDE</a:t>
            </a:r>
            <a:r>
              <a:rPr lang="zh-CN" sz="2400" b="1">
                <a:ea typeface="宋体" panose="02010600030101010101" pitchFamily="2" charset="-122"/>
              </a:rPr>
              <a:t>为矩形，求出点</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E</a:t>
            </a:r>
            <a:r>
              <a:rPr lang="zh-CN" sz="2400" b="1">
                <a:ea typeface="宋体" panose="02010600030101010101" pitchFamily="2" charset="-122"/>
              </a:rPr>
              <a:t>的坐标．</a:t>
            </a:r>
            <a:endParaRPr lang="zh-CN" altLang="en-US"/>
          </a:p>
        </p:txBody>
      </p:sp>
      <p:sp>
        <p:nvSpPr>
          <p:cNvPr id="103" name="文本框 102"/>
          <p:cNvSpPr txBox="1"/>
          <p:nvPr/>
        </p:nvSpPr>
        <p:spPr>
          <a:xfrm>
            <a:off x="3388360" y="5143183"/>
            <a:ext cx="5080000" cy="645160"/>
          </a:xfrm>
          <a:prstGeom prst="rect">
            <a:avLst/>
          </a:prstGeom>
          <a:noFill/>
          <a:ln w="9525">
            <a:noFill/>
          </a:ln>
        </p:spPr>
        <p:txBody>
          <a:bodyPr>
            <a:spAutoFit/>
          </a:bodyPr>
          <a:p>
            <a:pPr algn="ctr"/>
            <a:r>
              <a:rPr lang="zh-CN" sz="1800">
                <a:solidFill>
                  <a:schemeClr val="tx1"/>
                </a:solidFill>
                <a:uFillTx/>
                <a:latin typeface="Times New Roman" panose="02020603050405020304" pitchFamily="18" charset="0"/>
                <a:ea typeface="宋体" panose="02010600030101010101" pitchFamily="2" charset="-122"/>
              </a:rPr>
              <a:t>第5题图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2" name="图片 -2147482560"/>
          <p:cNvPicPr>
            <a:picLocks noChangeAspect="1"/>
          </p:cNvPicPr>
          <p:nvPr/>
        </p:nvPicPr>
        <p:blipFill>
          <a:blip r:embed="rId1"/>
          <a:stretch>
            <a:fillRect/>
          </a:stretch>
        </p:blipFill>
        <p:spPr>
          <a:xfrm>
            <a:off x="4471035" y="2555240"/>
            <a:ext cx="2758440" cy="27317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3" name="文本框 102"/>
          <p:cNvSpPr txBox="1"/>
          <p:nvPr/>
        </p:nvSpPr>
        <p:spPr>
          <a:xfrm>
            <a:off x="466725" y="852170"/>
            <a:ext cx="11296015"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解：如解图，要使四边形</a:t>
            </a:r>
            <a:r>
              <a:rPr lang="en-US" sz="2400" b="1" i="1">
                <a:solidFill>
                  <a:srgbClr val="FF0000"/>
                </a:solidFill>
                <a:latin typeface="Times New Roman" panose="02020603050405020304" pitchFamily="18" charset="0"/>
                <a:ea typeface="宋体" panose="02010600030101010101" pitchFamily="2" charset="-122"/>
              </a:rPr>
              <a:t>ABDE</a:t>
            </a:r>
            <a:r>
              <a:rPr lang="zh-CN" sz="2400" b="1">
                <a:solidFill>
                  <a:srgbClr val="FF0000"/>
                </a:solidFill>
                <a:ea typeface="宋体" panose="02010600030101010101" pitchFamily="2" charset="-122"/>
              </a:rPr>
              <a:t>为矩形，设直线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交</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轴于点</a:t>
            </a:r>
            <a:r>
              <a:rPr lang="en-US" sz="2400" b="1" i="1">
                <a:solidFill>
                  <a:srgbClr val="FF0000"/>
                </a:solidFill>
                <a:latin typeface="Times New Roman" panose="02020603050405020304" pitchFamily="18" charset="0"/>
                <a:ea typeface="宋体" panose="02010600030101010101" pitchFamily="2" charset="-122"/>
              </a:rPr>
              <a:t>F</a:t>
            </a:r>
            <a:r>
              <a:rPr lang="zh-CN" sz="2400" b="1">
                <a:solidFill>
                  <a:srgbClr val="FF0000"/>
                </a:solidFill>
                <a:ea typeface="宋体" panose="02010600030101010101" pitchFamily="2" charset="-122"/>
              </a:rPr>
              <a:t>，则</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ABD</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BDC</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FAC</a:t>
            </a:r>
            <a:r>
              <a:rPr lang="zh-CN" sz="2400" b="1">
                <a:solidFill>
                  <a:srgbClr val="FF0000"/>
                </a:solidFill>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610235" y="2051050"/>
            <a:ext cx="5286375" cy="800100"/>
          </a:xfrm>
          <a:prstGeom prst="rect">
            <a:avLst/>
          </a:prstGeom>
        </p:spPr>
      </p:pic>
      <p:sp>
        <p:nvSpPr>
          <p:cNvPr id="3" name="文本框 2"/>
          <p:cNvSpPr txBox="1"/>
          <p:nvPr/>
        </p:nvSpPr>
        <p:spPr>
          <a:xfrm>
            <a:off x="527050" y="2882900"/>
            <a:ext cx="10562590" cy="460375"/>
          </a:xfrm>
          <a:prstGeom prst="rect">
            <a:avLst/>
          </a:prstGeom>
          <a:noFill/>
          <a:ln w="9525">
            <a:noFill/>
          </a:ln>
        </p:spPr>
        <p:txBody>
          <a:bodyPr wrap="square">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F</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endParaRPr lang="zh-CN" altLang="en-US"/>
          </a:p>
        </p:txBody>
      </p:sp>
      <p:pic>
        <p:nvPicPr>
          <p:cNvPr id="4" name="图片 3"/>
          <p:cNvPicPr>
            <a:picLocks noChangeAspect="1"/>
          </p:cNvPicPr>
          <p:nvPr/>
        </p:nvPicPr>
        <p:blipFill>
          <a:blip r:embed="rId2"/>
          <a:stretch>
            <a:fillRect/>
          </a:stretch>
        </p:blipFill>
        <p:spPr>
          <a:xfrm>
            <a:off x="610235" y="3474720"/>
            <a:ext cx="5286375" cy="400050"/>
          </a:xfrm>
          <a:prstGeom prst="rect">
            <a:avLst/>
          </a:prstGeom>
        </p:spPr>
      </p:pic>
      <p:pic>
        <p:nvPicPr>
          <p:cNvPr id="5" name="图片 4"/>
          <p:cNvPicPr>
            <a:picLocks noChangeAspect="1"/>
          </p:cNvPicPr>
          <p:nvPr/>
        </p:nvPicPr>
        <p:blipFill>
          <a:blip r:embed="rId3"/>
          <a:stretch>
            <a:fillRect/>
          </a:stretch>
        </p:blipFill>
        <p:spPr>
          <a:xfrm>
            <a:off x="610235" y="3968750"/>
            <a:ext cx="5286375" cy="800100"/>
          </a:xfrm>
          <a:prstGeom prst="rect">
            <a:avLst/>
          </a:prstGeom>
        </p:spPr>
      </p:pic>
      <p:sp>
        <p:nvSpPr>
          <p:cNvPr id="6" name="文本框 5"/>
          <p:cNvSpPr txBox="1"/>
          <p:nvPr/>
        </p:nvSpPr>
        <p:spPr>
          <a:xfrm>
            <a:off x="538480" y="4612640"/>
            <a:ext cx="10563860" cy="175323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D</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AB</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DE</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DE</a:t>
            </a:r>
            <a:r>
              <a:rPr lang="zh-CN" sz="2400" b="1">
                <a:solidFill>
                  <a:srgbClr val="FF0000"/>
                </a:solidFill>
                <a:ea typeface="宋体" panose="02010600030101010101" pitchFamily="2" charset="-122"/>
              </a:rPr>
              <a:t>，根据点平移及矩形性质可得，</a:t>
            </a:r>
            <a:r>
              <a:rPr lang="en-US" sz="2400" b="1" i="1">
                <a:solidFill>
                  <a:srgbClr val="FF0000"/>
                </a:solidFill>
                <a:latin typeface="Times New Roman" panose="02020603050405020304" pitchFamily="18" charset="0"/>
                <a:ea typeface="宋体" panose="02010600030101010101" pitchFamily="2" charset="-122"/>
              </a:rPr>
              <a:t>E</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使得四边形</a:t>
            </a:r>
            <a:r>
              <a:rPr lang="en-US" sz="2400" b="1" i="1">
                <a:solidFill>
                  <a:srgbClr val="FF0000"/>
                </a:solidFill>
                <a:latin typeface="Times New Roman" panose="02020603050405020304" pitchFamily="18" charset="0"/>
                <a:ea typeface="宋体" panose="02010600030101010101" pitchFamily="2" charset="-122"/>
              </a:rPr>
              <a:t>ABDE</a:t>
            </a:r>
            <a:r>
              <a:rPr lang="zh-CN" sz="2400" b="1">
                <a:solidFill>
                  <a:srgbClr val="FF0000"/>
                </a:solidFill>
                <a:ea typeface="宋体" panose="02010600030101010101" pitchFamily="2" charset="-122"/>
              </a:rPr>
              <a:t>为矩形，点</a:t>
            </a:r>
            <a:r>
              <a:rPr lang="en-US" sz="2400" b="1" i="1">
                <a:solidFill>
                  <a:srgbClr val="FF0000"/>
                </a:solidFill>
                <a:latin typeface="Times New Roman" panose="02020603050405020304" pitchFamily="18" charset="0"/>
                <a:ea typeface="宋体" panose="02010600030101010101" pitchFamily="2" charset="-122"/>
              </a:rPr>
              <a:t>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E</a:t>
            </a:r>
            <a:r>
              <a:rPr lang="zh-CN" sz="2400" b="1">
                <a:solidFill>
                  <a:srgbClr val="FF0000"/>
                </a:solidFill>
                <a:ea typeface="宋体" panose="02010600030101010101" pitchFamily="2" charset="-122"/>
              </a:rPr>
              <a:t>的坐标分别为</a:t>
            </a:r>
            <a:r>
              <a:rPr lang="en-US" sz="2400" b="1" i="1">
                <a:solidFill>
                  <a:srgbClr val="FF0000"/>
                </a:solidFill>
                <a:latin typeface="Times New Roman" panose="02020603050405020304" pitchFamily="18" charset="0"/>
                <a:ea typeface="宋体" panose="02010600030101010101" pitchFamily="2" charset="-122"/>
              </a:rPr>
              <a:t>D</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E</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endParaRPr lang="zh-CN" altLang="en-US"/>
          </a:p>
        </p:txBody>
      </p:sp>
      <p:pic>
        <p:nvPicPr>
          <p:cNvPr id="7" name="图片 -2147482611"/>
          <p:cNvPicPr>
            <a:picLocks noChangeAspect="1"/>
          </p:cNvPicPr>
          <p:nvPr/>
        </p:nvPicPr>
        <p:blipFill>
          <a:blip r:embed="rId4"/>
          <a:stretch>
            <a:fillRect/>
          </a:stretch>
        </p:blipFill>
        <p:spPr>
          <a:xfrm>
            <a:off x="8325485" y="1748790"/>
            <a:ext cx="2493010" cy="2834005"/>
          </a:xfrm>
          <a:prstGeom prst="rect">
            <a:avLst/>
          </a:prstGeom>
          <a:noFill/>
          <a:ln w="9525">
            <a:noFill/>
          </a:ln>
        </p:spPr>
      </p:pic>
      <p:sp>
        <p:nvSpPr>
          <p:cNvPr id="8" name="文本框 7"/>
          <p:cNvSpPr txBox="1"/>
          <p:nvPr/>
        </p:nvSpPr>
        <p:spPr>
          <a:xfrm>
            <a:off x="9098280" y="4756150"/>
            <a:ext cx="1333500"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第5题解图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3" name="文本框 102"/>
          <p:cNvSpPr txBox="1"/>
          <p:nvPr/>
        </p:nvSpPr>
        <p:spPr>
          <a:xfrm>
            <a:off x="481965" y="869950"/>
            <a:ext cx="11315700" cy="216852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6. </a:t>
            </a:r>
            <a:r>
              <a:rPr lang="zh-CN" sz="2400" b="1">
                <a:ea typeface="宋体" panose="02010600030101010101" pitchFamily="2" charset="-122"/>
              </a:rPr>
              <a:t>如图，已知抛物线交</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轴于</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两点，交</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轴于点</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为抛物线的顶点．点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为坐标平面内一点，以</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P</a:t>
            </a:r>
            <a:r>
              <a:rPr lang="zh-CN" sz="2400" b="1">
                <a:ea typeface="宋体" panose="02010600030101010101" pitchFamily="2" charset="-122"/>
              </a:rPr>
              <a:t>为顶点的四边形是平行四边形，求点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的坐标．</a:t>
            </a:r>
            <a:endParaRPr lang="zh-CN" sz="2400" b="1">
              <a:ea typeface="宋体" panose="02010600030101010101" pitchFamily="2" charset="-122"/>
            </a:endParaRPr>
          </a:p>
          <a:p>
            <a:endParaRPr lang="zh-CN" altLang="en-US"/>
          </a:p>
        </p:txBody>
      </p:sp>
      <p:sp>
        <p:nvSpPr>
          <p:cNvPr id="104" name="文本框 103"/>
          <p:cNvSpPr txBox="1"/>
          <p:nvPr/>
        </p:nvSpPr>
        <p:spPr>
          <a:xfrm>
            <a:off x="3411855" y="5786120"/>
            <a:ext cx="5080000" cy="645160"/>
          </a:xfrm>
          <a:prstGeom prst="rect">
            <a:avLst/>
          </a:prstGeom>
          <a:noFill/>
          <a:ln w="9525">
            <a:noFill/>
          </a:ln>
        </p:spPr>
        <p:txBody>
          <a:bodyPr>
            <a:spAutoFit/>
          </a:bodyPr>
          <a:p>
            <a:pPr algn="ctr"/>
            <a:r>
              <a:rPr lang="zh-CN" sz="1800">
                <a:solidFill>
                  <a:schemeClr val="tx1"/>
                </a:solidFill>
                <a:uFillTx/>
                <a:latin typeface="Times New Roman" panose="02020603050405020304" pitchFamily="18" charset="0"/>
                <a:ea typeface="宋体" panose="02010600030101010101" pitchFamily="2" charset="-122"/>
              </a:rPr>
              <a:t>第6题图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12" name="图片 768"/>
          <p:cNvPicPr>
            <a:picLocks noChangeAspect="1"/>
          </p:cNvPicPr>
          <p:nvPr/>
        </p:nvPicPr>
        <p:blipFill>
          <a:blip r:embed="rId1"/>
          <a:stretch>
            <a:fillRect/>
          </a:stretch>
        </p:blipFill>
        <p:spPr>
          <a:xfrm>
            <a:off x="4648835" y="3660775"/>
            <a:ext cx="2665730" cy="2350770"/>
          </a:xfrm>
          <a:prstGeom prst="rect">
            <a:avLst/>
          </a:prstGeom>
          <a:noFill/>
          <a:ln w="9525">
            <a:noFill/>
          </a:ln>
        </p:spPr>
      </p:pic>
      <p:sp>
        <p:nvSpPr>
          <p:cNvPr id="2" name="文本框 1"/>
          <p:cNvSpPr txBox="1"/>
          <p:nvPr/>
        </p:nvSpPr>
        <p:spPr>
          <a:xfrm>
            <a:off x="427355" y="2603500"/>
            <a:ext cx="11416665" cy="1198880"/>
          </a:xfrm>
          <a:prstGeom prst="rect">
            <a:avLst/>
          </a:prstGeom>
          <a:noFill/>
        </p:spPr>
        <p:txBody>
          <a:bodyPr wrap="none" rtlCol="0">
            <a:spAutoFit/>
          </a:bodyPr>
          <a:p>
            <a:pPr algn="l">
              <a:lnSpc>
                <a:spcPct val="150000"/>
              </a:lnSpc>
            </a:pPr>
            <a:r>
              <a:rPr lang="zh-CN" sz="2400" b="1">
                <a:solidFill>
                  <a:srgbClr val="1D41D5"/>
                </a:solidFill>
                <a:uFillTx/>
                <a:latin typeface="Times New Roman" panose="02020603050405020304" pitchFamily="18" charset="0"/>
                <a:ea typeface="楷体" panose="02010609060101010101" charset="-122"/>
                <a:sym typeface="+mn-ea"/>
              </a:rPr>
              <a:t>【思维教练】要以</a:t>
            </a:r>
            <a:r>
              <a:rPr lang="en-US" sz="2400" b="1" i="1">
                <a:solidFill>
                  <a:srgbClr val="1D41D5"/>
                </a:solidFill>
                <a:uFillTx/>
                <a:latin typeface="Times New Roman" panose="02020603050405020304" pitchFamily="18" charset="0"/>
                <a:ea typeface="楷体" panose="02010609060101010101" charset="-122"/>
                <a:sym typeface="+mn-ea"/>
              </a:rPr>
              <a:t>B</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C</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D</a:t>
            </a:r>
            <a:r>
              <a:rPr lang="zh-CN" sz="2400" b="1">
                <a:solidFill>
                  <a:srgbClr val="1D41D5"/>
                </a:solidFill>
                <a:uFillTx/>
                <a:latin typeface="Times New Roman" panose="02020603050405020304" pitchFamily="18" charset="0"/>
                <a:ea typeface="楷体" panose="02010609060101010101" charset="-122"/>
                <a:sym typeface="+mn-ea"/>
              </a:rPr>
              <a:t>、</a:t>
            </a:r>
            <a:r>
              <a:rPr lang="en-US" sz="2400" b="1">
                <a:solidFill>
                  <a:srgbClr val="1D41D5"/>
                </a:solidFill>
                <a:uFillTx/>
                <a:latin typeface="Times New Roman" panose="02020603050405020304" pitchFamily="18" charset="0"/>
                <a:ea typeface="楷体" panose="02010609060101010101" charset="-122"/>
                <a:sym typeface="+mn-ea"/>
              </a:rPr>
              <a:t>P</a:t>
            </a:r>
            <a:r>
              <a:rPr lang="zh-CN" sz="2400" b="1">
                <a:solidFill>
                  <a:srgbClr val="1D41D5"/>
                </a:solidFill>
                <a:uFillTx/>
                <a:latin typeface="Times New Roman" panose="02020603050405020304" pitchFamily="18" charset="0"/>
                <a:ea typeface="楷体" panose="02010609060101010101" charset="-122"/>
                <a:sym typeface="+mn-ea"/>
              </a:rPr>
              <a:t>为顶点的四边形为平行四边形，</a:t>
            </a:r>
            <a:r>
              <a:rPr lang="en-US" sz="2400" b="1" i="1">
                <a:solidFill>
                  <a:srgbClr val="1D41D5"/>
                </a:solidFill>
                <a:uFillTx/>
                <a:latin typeface="Times New Roman" panose="02020603050405020304" pitchFamily="18" charset="0"/>
                <a:ea typeface="楷体" panose="02010609060101010101" charset="-122"/>
                <a:sym typeface="+mn-ea"/>
              </a:rPr>
              <a:t>B</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C</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D</a:t>
            </a:r>
            <a:r>
              <a:rPr lang="zh-CN" sz="2400" b="1">
                <a:solidFill>
                  <a:srgbClr val="1D41D5"/>
                </a:solidFill>
                <a:uFillTx/>
                <a:latin typeface="Times New Roman" panose="02020603050405020304" pitchFamily="18" charset="0"/>
                <a:ea typeface="楷体" panose="02010609060101010101" charset="-122"/>
                <a:sym typeface="+mn-ea"/>
              </a:rPr>
              <a:t>三点确定，</a:t>
            </a:r>
            <a:endParaRPr lang="zh-CN" sz="2400" b="1">
              <a:solidFill>
                <a:srgbClr val="1D41D5"/>
              </a:solidFill>
              <a:uFillTx/>
              <a:latin typeface="Times New Roman" panose="02020603050405020304" pitchFamily="18" charset="0"/>
              <a:ea typeface="楷体" panose="02010609060101010101" charset="-122"/>
              <a:sym typeface="+mn-ea"/>
            </a:endParaRPr>
          </a:p>
          <a:p>
            <a:pPr algn="l">
              <a:lnSpc>
                <a:spcPct val="150000"/>
              </a:lnSpc>
            </a:pPr>
            <a:r>
              <a:rPr lang="zh-CN" sz="2400" b="1">
                <a:solidFill>
                  <a:srgbClr val="1D41D5"/>
                </a:solidFill>
                <a:uFillTx/>
                <a:latin typeface="Times New Roman" panose="02020603050405020304" pitchFamily="18" charset="0"/>
                <a:ea typeface="楷体" panose="02010609060101010101" charset="-122"/>
                <a:sym typeface="+mn-ea"/>
              </a:rPr>
              <a:t>则需分</a:t>
            </a:r>
            <a:r>
              <a:rPr lang="en-US" sz="2400" b="1" i="1">
                <a:solidFill>
                  <a:srgbClr val="1D41D5"/>
                </a:solidFill>
                <a:uFillTx/>
                <a:latin typeface="Times New Roman" panose="02020603050405020304" pitchFamily="18" charset="0"/>
                <a:ea typeface="楷体" panose="02010609060101010101" charset="-122"/>
                <a:sym typeface="+mn-ea"/>
              </a:rPr>
              <a:t>CD</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BC</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BD</a:t>
            </a:r>
            <a:r>
              <a:rPr lang="zh-CN" sz="2400" b="1">
                <a:solidFill>
                  <a:srgbClr val="1D41D5"/>
                </a:solidFill>
                <a:uFillTx/>
                <a:latin typeface="Times New Roman" panose="02020603050405020304" pitchFamily="18" charset="0"/>
                <a:ea typeface="楷体" panose="02010609060101010101" charset="-122"/>
                <a:sym typeface="+mn-ea"/>
              </a:rPr>
              <a:t>分别为对角线三种情况讨论．</a:t>
            </a:r>
            <a:endParaRPr lang="zh-CN" altLang="en-US" sz="2400" b="1">
              <a:solidFill>
                <a:srgbClr val="1D41D5"/>
              </a:solidFill>
              <a:uFillTx/>
              <a:latin typeface="Times New Roman" panose="02020603050405020304" pitchFamily="18" charset="0"/>
              <a:ea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文本框 103"/>
          <p:cNvSpPr txBox="1"/>
          <p:nvPr/>
        </p:nvSpPr>
        <p:spPr>
          <a:xfrm>
            <a:off x="568325" y="883920"/>
            <a:ext cx="11054080"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解：设抛物线的解析式为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bx</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，将</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代入得，</a:t>
            </a:r>
            <a:endParaRPr lang="zh-CN" altLang="en-US"/>
          </a:p>
        </p:txBody>
      </p:sp>
      <p:pic>
        <p:nvPicPr>
          <p:cNvPr id="2" name="图片 1"/>
          <p:cNvPicPr>
            <a:picLocks noChangeAspect="1"/>
          </p:cNvPicPr>
          <p:nvPr/>
        </p:nvPicPr>
        <p:blipFill>
          <a:blip r:embed="rId1"/>
          <a:stretch>
            <a:fillRect/>
          </a:stretch>
        </p:blipFill>
        <p:spPr>
          <a:xfrm>
            <a:off x="677545" y="1529080"/>
            <a:ext cx="5286375" cy="1990725"/>
          </a:xfrm>
          <a:prstGeom prst="rect">
            <a:avLst/>
          </a:prstGeom>
        </p:spPr>
      </p:pic>
      <p:pic>
        <p:nvPicPr>
          <p:cNvPr id="4" name="图片 3"/>
          <p:cNvPicPr>
            <a:picLocks noChangeAspect="1"/>
          </p:cNvPicPr>
          <p:nvPr/>
        </p:nvPicPr>
        <p:blipFill>
          <a:blip r:embed="rId2"/>
          <a:stretch>
            <a:fillRect/>
          </a:stretch>
        </p:blipFill>
        <p:spPr>
          <a:xfrm>
            <a:off x="568325" y="3519805"/>
            <a:ext cx="5286375" cy="800100"/>
          </a:xfrm>
          <a:prstGeom prst="rect">
            <a:avLst/>
          </a:prstGeom>
        </p:spPr>
      </p:pic>
      <p:pic>
        <p:nvPicPr>
          <p:cNvPr id="5" name="图片 4"/>
          <p:cNvPicPr>
            <a:picLocks noChangeAspect="1"/>
          </p:cNvPicPr>
          <p:nvPr/>
        </p:nvPicPr>
        <p:blipFill>
          <a:blip r:embed="rId3"/>
          <a:stretch>
            <a:fillRect/>
          </a:stretch>
        </p:blipFill>
        <p:spPr>
          <a:xfrm>
            <a:off x="568325" y="4195445"/>
            <a:ext cx="5286375" cy="800100"/>
          </a:xfrm>
          <a:prstGeom prst="rect">
            <a:avLst/>
          </a:prstGeom>
        </p:spPr>
      </p:pic>
      <p:pic>
        <p:nvPicPr>
          <p:cNvPr id="6" name="图片 5"/>
          <p:cNvPicPr>
            <a:picLocks noChangeAspect="1"/>
          </p:cNvPicPr>
          <p:nvPr/>
        </p:nvPicPr>
        <p:blipFill>
          <a:blip r:embed="rId4"/>
          <a:stretch>
            <a:fillRect/>
          </a:stretch>
        </p:blipFill>
        <p:spPr>
          <a:xfrm>
            <a:off x="4981575" y="4195445"/>
            <a:ext cx="5286375" cy="800100"/>
          </a:xfrm>
          <a:prstGeom prst="rect">
            <a:avLst/>
          </a:prstGeom>
        </p:spPr>
      </p:pic>
      <p:sp>
        <p:nvSpPr>
          <p:cNvPr id="7" name="文本框 6"/>
          <p:cNvSpPr txBox="1"/>
          <p:nvPr/>
        </p:nvSpPr>
        <p:spPr>
          <a:xfrm>
            <a:off x="496570" y="4995228"/>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endParaRPr lang="zh-CN" altLang="en-US"/>
          </a:p>
        </p:txBody>
      </p:sp>
      <p:pic>
        <p:nvPicPr>
          <p:cNvPr id="9" name="图片 8"/>
          <p:cNvPicPr>
            <a:picLocks noChangeAspect="1"/>
          </p:cNvPicPr>
          <p:nvPr/>
        </p:nvPicPr>
        <p:blipFill>
          <a:blip r:embed="rId5"/>
          <a:stretch>
            <a:fillRect/>
          </a:stretch>
        </p:blipFill>
        <p:spPr>
          <a:xfrm>
            <a:off x="568325" y="5557520"/>
            <a:ext cx="5286375" cy="800100"/>
          </a:xfrm>
          <a:prstGeom prst="rect">
            <a:avLst/>
          </a:prstGeom>
        </p:spPr>
      </p:pic>
      <p:pic>
        <p:nvPicPr>
          <p:cNvPr id="10" name="图片 9"/>
          <p:cNvPicPr>
            <a:picLocks noChangeAspect="1"/>
          </p:cNvPicPr>
          <p:nvPr/>
        </p:nvPicPr>
        <p:blipFill>
          <a:blip r:embed="rId6"/>
          <a:stretch>
            <a:fillRect/>
          </a:stretch>
        </p:blipFill>
        <p:spPr>
          <a:xfrm>
            <a:off x="3658870" y="5557520"/>
            <a:ext cx="5286375" cy="800100"/>
          </a:xfrm>
          <a:prstGeom prst="rect">
            <a:avLst/>
          </a:prstGeom>
        </p:spPr>
      </p:pic>
      <p:pic>
        <p:nvPicPr>
          <p:cNvPr id="11" name="图片 10"/>
          <p:cNvPicPr>
            <a:picLocks noChangeAspect="1"/>
          </p:cNvPicPr>
          <p:nvPr/>
        </p:nvPicPr>
        <p:blipFill>
          <a:blip r:embed="rId7"/>
          <a:stretch>
            <a:fillRect/>
          </a:stretch>
        </p:blipFill>
        <p:spPr>
          <a:xfrm>
            <a:off x="6459220" y="5557520"/>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文本框 103"/>
          <p:cNvSpPr txBox="1"/>
          <p:nvPr/>
        </p:nvSpPr>
        <p:spPr>
          <a:xfrm>
            <a:off x="1010920" y="874395"/>
            <a:ext cx="9902825"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①</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CD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BP</a:t>
            </a:r>
            <a:r>
              <a:rPr lang="zh-CN" sz="2400" b="1">
                <a:solidFill>
                  <a:srgbClr val="FF0000"/>
                </a:solidFill>
                <a:ea typeface="宋体" panose="02010600030101010101" pitchFamily="2" charset="-122"/>
              </a:rPr>
              <a:t>为平行四边形的对角线时，</a:t>
            </a:r>
            <a:r>
              <a:rPr lang="en-US" sz="2400" b="1" i="1">
                <a:solidFill>
                  <a:srgbClr val="FF0000"/>
                </a:solidFill>
                <a:latin typeface="Times New Roman" panose="02020603050405020304" pitchFamily="18" charset="0"/>
                <a:ea typeface="宋体" panose="02010600030101010101" pitchFamily="2" charset="-122"/>
              </a:rPr>
              <a:t>CD</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BP</a:t>
            </a:r>
            <a:r>
              <a:rPr lang="zh-CN" sz="2400" b="1">
                <a:solidFill>
                  <a:srgbClr val="FF0000"/>
                </a:solidFill>
                <a:ea typeface="宋体" panose="02010600030101010101" pitchFamily="2" charset="-122"/>
              </a:rPr>
              <a:t>互相平分，</a:t>
            </a:r>
            <a:endParaRPr lang="zh-CN" altLang="en-US"/>
          </a:p>
        </p:txBody>
      </p:sp>
      <p:pic>
        <p:nvPicPr>
          <p:cNvPr id="2" name="图片 1"/>
          <p:cNvPicPr>
            <a:picLocks noChangeAspect="1"/>
          </p:cNvPicPr>
          <p:nvPr/>
        </p:nvPicPr>
        <p:blipFill>
          <a:blip r:embed="rId1"/>
          <a:stretch>
            <a:fillRect/>
          </a:stretch>
        </p:blipFill>
        <p:spPr>
          <a:xfrm>
            <a:off x="1010920" y="1519555"/>
            <a:ext cx="5286375" cy="800100"/>
          </a:xfrm>
          <a:prstGeom prst="rect">
            <a:avLst/>
          </a:prstGeom>
        </p:spPr>
      </p:pic>
      <p:sp>
        <p:nvSpPr>
          <p:cNvPr id="3" name="文本框 2"/>
          <p:cNvSpPr txBox="1"/>
          <p:nvPr/>
        </p:nvSpPr>
        <p:spPr>
          <a:xfrm>
            <a:off x="1010920" y="2152650"/>
            <a:ext cx="9361805"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②</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PD</a:t>
            </a:r>
            <a:r>
              <a:rPr lang="zh-CN" sz="2400" b="1">
                <a:solidFill>
                  <a:srgbClr val="FF0000"/>
                </a:solidFill>
                <a:ea typeface="宋体" panose="02010600030101010101" pitchFamily="2" charset="-122"/>
              </a:rPr>
              <a:t>为平行四边形的对角线时，</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PD</a:t>
            </a:r>
            <a:r>
              <a:rPr lang="zh-CN" sz="2400" b="1">
                <a:solidFill>
                  <a:srgbClr val="FF0000"/>
                </a:solidFill>
                <a:ea typeface="宋体" panose="02010600030101010101" pitchFamily="2" charset="-122"/>
              </a:rPr>
              <a:t>互相平分，</a:t>
            </a:r>
            <a:endParaRPr lang="zh-CN" altLang="en-US"/>
          </a:p>
        </p:txBody>
      </p:sp>
      <p:pic>
        <p:nvPicPr>
          <p:cNvPr id="4" name="图片 3"/>
          <p:cNvPicPr>
            <a:picLocks noChangeAspect="1"/>
          </p:cNvPicPr>
          <p:nvPr/>
        </p:nvPicPr>
        <p:blipFill>
          <a:blip r:embed="rId2"/>
          <a:stretch>
            <a:fillRect/>
          </a:stretch>
        </p:blipFill>
        <p:spPr>
          <a:xfrm>
            <a:off x="1010920" y="2797810"/>
            <a:ext cx="5286375" cy="800100"/>
          </a:xfrm>
          <a:prstGeom prst="rect">
            <a:avLst/>
          </a:prstGeom>
        </p:spPr>
      </p:pic>
      <p:sp>
        <p:nvSpPr>
          <p:cNvPr id="5" name="文本框 4"/>
          <p:cNvSpPr txBox="1"/>
          <p:nvPr/>
        </p:nvSpPr>
        <p:spPr>
          <a:xfrm>
            <a:off x="1010920" y="3444240"/>
            <a:ext cx="9902190"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③</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BD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PC</a:t>
            </a:r>
            <a:r>
              <a:rPr lang="zh-CN" sz="2400" b="1">
                <a:solidFill>
                  <a:srgbClr val="FF0000"/>
                </a:solidFill>
                <a:ea typeface="宋体" panose="02010600030101010101" pitchFamily="2" charset="-122"/>
              </a:rPr>
              <a:t>为平行四边形的对角线时，</a:t>
            </a:r>
            <a:r>
              <a:rPr lang="en-US" sz="2400" b="1" i="1">
                <a:solidFill>
                  <a:srgbClr val="FF0000"/>
                </a:solidFill>
                <a:latin typeface="Times New Roman" panose="02020603050405020304" pitchFamily="18" charset="0"/>
                <a:ea typeface="宋体" panose="02010600030101010101" pitchFamily="2" charset="-122"/>
              </a:rPr>
              <a:t>BD</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PC</a:t>
            </a:r>
            <a:r>
              <a:rPr lang="zh-CN" sz="2400" b="1">
                <a:solidFill>
                  <a:srgbClr val="FF0000"/>
                </a:solidFill>
                <a:ea typeface="宋体" panose="02010600030101010101" pitchFamily="2" charset="-122"/>
              </a:rPr>
              <a:t>互相平分，</a:t>
            </a:r>
            <a:endParaRPr lang="zh-CN" altLang="en-US"/>
          </a:p>
        </p:txBody>
      </p:sp>
      <p:pic>
        <p:nvPicPr>
          <p:cNvPr id="6" name="图片 5"/>
          <p:cNvPicPr>
            <a:picLocks noChangeAspect="1"/>
          </p:cNvPicPr>
          <p:nvPr/>
        </p:nvPicPr>
        <p:blipFill>
          <a:blip r:embed="rId3"/>
          <a:stretch>
            <a:fillRect/>
          </a:stretch>
        </p:blipFill>
        <p:spPr>
          <a:xfrm>
            <a:off x="1092835" y="4089400"/>
            <a:ext cx="5286375" cy="800100"/>
          </a:xfrm>
          <a:prstGeom prst="rect">
            <a:avLst/>
          </a:prstGeom>
        </p:spPr>
      </p:pic>
      <p:pic>
        <p:nvPicPr>
          <p:cNvPr id="7" name="图片 6"/>
          <p:cNvPicPr>
            <a:picLocks noChangeAspect="1"/>
          </p:cNvPicPr>
          <p:nvPr/>
        </p:nvPicPr>
        <p:blipFill>
          <a:blip r:embed="rId4"/>
          <a:stretch>
            <a:fillRect/>
          </a:stretch>
        </p:blipFill>
        <p:spPr>
          <a:xfrm>
            <a:off x="1092835" y="4765675"/>
            <a:ext cx="5286375" cy="800100"/>
          </a:xfrm>
          <a:prstGeom prst="rect">
            <a:avLst/>
          </a:prstGeom>
        </p:spPr>
      </p:pic>
      <p:pic>
        <p:nvPicPr>
          <p:cNvPr id="8" name="图片 7"/>
          <p:cNvPicPr>
            <a:picLocks noChangeAspect="1"/>
          </p:cNvPicPr>
          <p:nvPr/>
        </p:nvPicPr>
        <p:blipFill>
          <a:blip r:embed="rId5"/>
          <a:stretch>
            <a:fillRect/>
          </a:stretch>
        </p:blipFill>
        <p:spPr>
          <a:xfrm>
            <a:off x="6161405" y="4765675"/>
            <a:ext cx="5286375" cy="800100"/>
          </a:xfrm>
          <a:prstGeom prst="rect">
            <a:avLst/>
          </a:prstGeom>
        </p:spPr>
      </p:pic>
      <p:sp>
        <p:nvSpPr>
          <p:cNvPr id="9" name="文本框 8"/>
          <p:cNvSpPr txBox="1"/>
          <p:nvPr/>
        </p:nvSpPr>
        <p:spPr>
          <a:xfrm>
            <a:off x="1010920" y="5464175"/>
            <a:ext cx="10320655"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以</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zh-CN" sz="2400" b="1">
                <a:solidFill>
                  <a:srgbClr val="FF0000"/>
                </a:solidFill>
                <a:ea typeface="宋体" panose="02010600030101010101" pitchFamily="2" charset="-122"/>
              </a:rPr>
              <a:t>为顶点的四边形是平行四边形．</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文本框 103"/>
          <p:cNvSpPr txBox="1"/>
          <p:nvPr/>
        </p:nvSpPr>
        <p:spPr>
          <a:xfrm>
            <a:off x="502285" y="755650"/>
            <a:ext cx="11276330" cy="5631180"/>
          </a:xfrm>
          <a:prstGeom prst="rect">
            <a:avLst/>
          </a:prstGeom>
          <a:noFill/>
          <a:ln w="9525">
            <a:noFill/>
          </a:ln>
        </p:spPr>
        <p:txBody>
          <a:bodyPr wrap="square">
            <a:spAutoFit/>
          </a:bodyPr>
          <a:p>
            <a:pPr>
              <a:lnSpc>
                <a:spcPct val="150000"/>
              </a:lnSpc>
            </a:pPr>
            <a:r>
              <a:rPr lang="zh-CN" sz="2400" b="1">
                <a:ea typeface="宋体" panose="02010600030101010101" pitchFamily="2" charset="-122"/>
              </a:rPr>
              <a:t>【提分要点】二次函数与特殊四边形判定问题，解题思路如下：</a:t>
            </a:r>
            <a:r>
              <a:rPr lang="en-US" sz="2400" b="1">
                <a:latin typeface="Times New Roman" panose="02020603050405020304" pitchFamily="18" charset="0"/>
                <a:ea typeface="宋体" panose="02010600030101010101" pitchFamily="2" charset="-122"/>
              </a:rPr>
              <a:t>1. </a:t>
            </a:r>
            <a:r>
              <a:rPr lang="zh-CN" sz="2400" b="1">
                <a:ea typeface="宋体" panose="02010600030101010101" pitchFamily="2" charset="-122"/>
              </a:rPr>
              <a:t>判定平行四边形时，一定要学会分类讨论：</a:t>
            </a:r>
            <a:r>
              <a:rPr lang="en-US" sz="2400" b="1">
                <a:latin typeface="Times New Roman" panose="02020603050405020304" pitchFamily="18" charset="0"/>
                <a:ea typeface="宋体" panose="02010600030101010101" pitchFamily="2" charset="-122"/>
              </a:rPr>
              <a:t>(1)</a:t>
            </a:r>
            <a:r>
              <a:rPr lang="zh-CN" sz="2400" b="1">
                <a:ea typeface="宋体" panose="02010600030101010101" pitchFamily="2" charset="-122"/>
              </a:rPr>
              <a:t>已知四个顶点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中的两点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，则分：</a:t>
            </a:r>
            <a:r>
              <a:rPr lang="en-US" sz="2400" b="1">
                <a:latin typeface="Times New Roman" panose="02020603050405020304" pitchFamily="18" charset="0"/>
                <a:ea typeface="宋体" panose="02010600030101010101" pitchFamily="2" charset="-122"/>
              </a:rPr>
              <a:t>①</a:t>
            </a:r>
            <a:r>
              <a:rPr lang="zh-CN" sz="2400" b="1">
                <a:ea typeface="宋体" panose="02010600030101010101" pitchFamily="2" charset="-122"/>
              </a:rPr>
              <a:t>线段</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为边，根据</a:t>
            </a:r>
            <a:r>
              <a:rPr lang="en-US" sz="2400" b="1" i="1">
                <a:latin typeface="Times New Roman" panose="02020603050405020304" pitchFamily="18" charset="0"/>
                <a:ea typeface="宋体" panose="02010600030101010101" pitchFamily="2" charset="-122"/>
              </a:rPr>
              <a:t>AB</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CD</a:t>
            </a:r>
            <a:r>
              <a:rPr lang="zh-CN" sz="2400" b="1">
                <a:ea typeface="宋体" panose="02010600030101010101" pitchFamily="2" charset="-122"/>
              </a:rPr>
              <a:t>且</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CD</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②</a:t>
            </a:r>
            <a:r>
              <a:rPr lang="zh-CN" sz="2400" b="1">
                <a:ea typeface="宋体" panose="02010600030101010101" pitchFamily="2" charset="-122"/>
              </a:rPr>
              <a:t>线段</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为对角线，根据</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CD</a:t>
            </a:r>
            <a:r>
              <a:rPr lang="zh-CN" sz="2400" b="1">
                <a:ea typeface="宋体" panose="02010600030101010101" pitchFamily="2" charset="-122"/>
              </a:rPr>
              <a:t>互相平分；</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已知四个顶点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中的三点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，则分：</a:t>
            </a:r>
            <a:r>
              <a:rPr lang="en-US" sz="2400" b="1">
                <a:latin typeface="Times New Roman" panose="02020603050405020304" pitchFamily="18" charset="0"/>
                <a:ea typeface="宋体" panose="02010600030101010101" pitchFamily="2" charset="-122"/>
              </a:rPr>
              <a:t>①</a:t>
            </a:r>
            <a:r>
              <a:rPr lang="zh-CN" sz="2400" b="1">
                <a:ea typeface="宋体" panose="02010600030101010101" pitchFamily="2" charset="-122"/>
              </a:rPr>
              <a:t>线段</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为对角线，过点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找点</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②</a:t>
            </a:r>
            <a:r>
              <a:rPr lang="zh-CN" sz="2400" b="1">
                <a:ea typeface="宋体" panose="02010600030101010101" pitchFamily="2" charset="-122"/>
              </a:rPr>
              <a:t>线段</a:t>
            </a:r>
            <a:r>
              <a:rPr lang="en-US" sz="2400" b="1" i="1">
                <a:latin typeface="Times New Roman" panose="02020603050405020304" pitchFamily="18" charset="0"/>
                <a:ea typeface="宋体" panose="02010600030101010101" pitchFamily="2" charset="-122"/>
              </a:rPr>
              <a:t>AC</a:t>
            </a:r>
            <a:r>
              <a:rPr lang="zh-CN" sz="2400" b="1">
                <a:ea typeface="宋体" panose="02010600030101010101" pitchFamily="2" charset="-122"/>
              </a:rPr>
              <a:t>为对角线，过点</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找点</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③</a:t>
            </a:r>
            <a:r>
              <a:rPr lang="zh-CN" sz="2400" b="1">
                <a:ea typeface="宋体" panose="02010600030101010101" pitchFamily="2" charset="-122"/>
              </a:rPr>
              <a:t>线段</a:t>
            </a:r>
            <a:r>
              <a:rPr lang="en-US" sz="2400" b="1" i="1">
                <a:latin typeface="Times New Roman" panose="02020603050405020304" pitchFamily="18" charset="0"/>
                <a:ea typeface="宋体" panose="02010600030101010101" pitchFamily="2" charset="-122"/>
              </a:rPr>
              <a:t>BC</a:t>
            </a:r>
            <a:r>
              <a:rPr lang="zh-CN" sz="2400" b="1">
                <a:ea typeface="宋体" panose="02010600030101010101" pitchFamily="2" charset="-122"/>
              </a:rPr>
              <a:t>为对角线，过点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找点</a:t>
            </a:r>
            <a:r>
              <a:rPr lang="en-US" sz="2400" b="1" i="1">
                <a:latin typeface="Times New Roman" panose="02020603050405020304" pitchFamily="18" charset="0"/>
                <a:ea typeface="宋体" panose="02010600030101010101" pitchFamily="2" charset="-122"/>
              </a:rPr>
              <a:t>D</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2. </a:t>
            </a:r>
            <a:r>
              <a:rPr lang="zh-CN" sz="2400" b="1">
                <a:ea typeface="宋体" panose="02010600030101010101" pitchFamily="2" charset="-122"/>
              </a:rPr>
              <a:t>判定菱形时，在平行四边形的基础上满足邻边相等或对角线互相垂直即可；</a:t>
            </a:r>
            <a:r>
              <a:rPr lang="en-US" sz="2400" b="1">
                <a:latin typeface="Times New Roman" panose="02020603050405020304" pitchFamily="18" charset="0"/>
                <a:ea typeface="宋体" panose="02010600030101010101" pitchFamily="2" charset="-122"/>
              </a:rPr>
              <a:t>3. </a:t>
            </a:r>
            <a:r>
              <a:rPr lang="zh-CN" sz="2400" b="1">
                <a:ea typeface="宋体" panose="02010600030101010101" pitchFamily="2" charset="-122"/>
              </a:rPr>
              <a:t>判定矩形时，在平行四边形的基础上满足有一个角为直角或对角线相等即可；</a:t>
            </a:r>
            <a:r>
              <a:rPr lang="en-US" sz="2400" b="1">
                <a:latin typeface="Times New Roman" panose="02020603050405020304" pitchFamily="18" charset="0"/>
                <a:ea typeface="宋体" panose="02010600030101010101" pitchFamily="2" charset="-122"/>
              </a:rPr>
              <a:t>4. </a:t>
            </a:r>
            <a:r>
              <a:rPr lang="zh-CN" sz="2400" b="1">
                <a:ea typeface="宋体" panose="02010600030101010101" pitchFamily="2" charset="-122"/>
              </a:rPr>
              <a:t>判定正方形时，在平行四边形的基础上，满足有一个角为直角且邻边相等或对角线互相垂直且相等即可．</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文本框 103"/>
          <p:cNvSpPr txBox="1"/>
          <p:nvPr/>
        </p:nvSpPr>
        <p:spPr>
          <a:xfrm>
            <a:off x="775970" y="910908"/>
            <a:ext cx="5080000" cy="460375"/>
          </a:xfrm>
          <a:prstGeom prst="rect">
            <a:avLst/>
          </a:prstGeom>
          <a:noFill/>
          <a:ln w="9525">
            <a:noFill/>
          </a:ln>
        </p:spPr>
        <p:txBody>
          <a:bodyPr>
            <a:spAutoFit/>
          </a:bodyPr>
          <a:p>
            <a:r>
              <a:rPr lang="zh-CN" sz="2400" b="1">
                <a:ea typeface="宋体" panose="02010600030101010101" pitchFamily="2" charset="-122"/>
              </a:rPr>
              <a:t>类型三　二次函数与图形面积</a:t>
            </a:r>
            <a:endParaRPr lang="zh-CN" altLang="en-US"/>
          </a:p>
        </p:txBody>
      </p:sp>
      <p:sp>
        <p:nvSpPr>
          <p:cNvPr id="2" name="文本框 1"/>
          <p:cNvSpPr txBox="1"/>
          <p:nvPr/>
        </p:nvSpPr>
        <p:spPr>
          <a:xfrm>
            <a:off x="690245" y="1308100"/>
            <a:ext cx="10861675"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1. </a:t>
            </a:r>
            <a:r>
              <a:rPr lang="zh-CN" sz="2400" b="1">
                <a:ea typeface="宋体" panose="02010600030101010101" pitchFamily="2" charset="-122"/>
              </a:rPr>
              <a:t>如图，在平面直角坐标系中，点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的坐标分别为</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．求</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OAB</a:t>
            </a:r>
            <a:r>
              <a:rPr lang="zh-CN" sz="2400" b="1">
                <a:ea typeface="宋体" panose="02010600030101010101" pitchFamily="2" charset="-122"/>
              </a:rPr>
              <a:t>的面积．</a:t>
            </a:r>
            <a:endParaRPr lang="zh-CN" altLang="en-US"/>
          </a:p>
        </p:txBody>
      </p:sp>
      <p:sp>
        <p:nvSpPr>
          <p:cNvPr id="105" name="文本框 104"/>
          <p:cNvSpPr txBox="1"/>
          <p:nvPr/>
        </p:nvSpPr>
        <p:spPr>
          <a:xfrm>
            <a:off x="3222625" y="3645535"/>
            <a:ext cx="5080000" cy="645160"/>
          </a:xfrm>
          <a:prstGeom prst="rect">
            <a:avLst/>
          </a:prstGeom>
          <a:noFill/>
          <a:ln w="9525">
            <a:noFill/>
          </a:ln>
        </p:spPr>
        <p:txBody>
          <a:bodyPr>
            <a:spAutoFit/>
          </a:bodyPr>
          <a:p>
            <a:pPr algn="ctr"/>
            <a:r>
              <a:rPr lang="zh-CN" sz="1800">
                <a:solidFill>
                  <a:schemeClr val="tx1"/>
                </a:solidFill>
                <a:uFillTx/>
                <a:latin typeface="Times New Roman" panose="02020603050405020304" pitchFamily="18" charset="0"/>
                <a:ea typeface="宋体" panose="02010600030101010101" pitchFamily="2" charset="-122"/>
              </a:rPr>
              <a:t>第1题图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3" name="图片 -2147482558"/>
          <p:cNvPicPr>
            <a:picLocks noChangeAspect="1"/>
          </p:cNvPicPr>
          <p:nvPr/>
        </p:nvPicPr>
        <p:blipFill>
          <a:blip r:embed="rId1"/>
          <a:stretch>
            <a:fillRect/>
          </a:stretch>
        </p:blipFill>
        <p:spPr>
          <a:xfrm>
            <a:off x="4960620" y="2027555"/>
            <a:ext cx="1615440" cy="1833245"/>
          </a:xfrm>
          <a:prstGeom prst="rect">
            <a:avLst/>
          </a:prstGeom>
          <a:noFill/>
          <a:ln w="9525">
            <a:noFill/>
          </a:ln>
        </p:spPr>
      </p:pic>
      <p:sp>
        <p:nvSpPr>
          <p:cNvPr id="4" name="文本框 3"/>
          <p:cNvSpPr txBox="1"/>
          <p:nvPr/>
        </p:nvSpPr>
        <p:spPr>
          <a:xfrm>
            <a:off x="800735" y="4264660"/>
            <a:ext cx="10602595"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解：由题意得</a:t>
            </a:r>
            <a:r>
              <a:rPr lang="en-US" sz="2400" b="1" i="1">
                <a:solidFill>
                  <a:srgbClr val="FF0000"/>
                </a:solidFill>
                <a:latin typeface="Times New Roman" panose="02020603050405020304" pitchFamily="18" charset="0"/>
                <a:ea typeface="宋体" panose="02010600030101010101" pitchFamily="2" charset="-122"/>
              </a:rPr>
              <a:t>OA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在</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AOB</a:t>
            </a:r>
            <a:r>
              <a:rPr lang="zh-CN" sz="2400" b="1">
                <a:solidFill>
                  <a:srgbClr val="FF0000"/>
                </a:solidFill>
                <a:ea typeface="宋体" panose="02010600030101010101" pitchFamily="2" charset="-122"/>
              </a:rPr>
              <a:t>中，以</a:t>
            </a:r>
            <a:r>
              <a:rPr lang="en-US" sz="2400" b="1" i="1">
                <a:solidFill>
                  <a:srgbClr val="FF0000"/>
                </a:solidFill>
                <a:latin typeface="Times New Roman" panose="02020603050405020304" pitchFamily="18" charset="0"/>
                <a:ea typeface="宋体" panose="02010600030101010101" pitchFamily="2" charset="-122"/>
              </a:rPr>
              <a:t>AO</a:t>
            </a:r>
            <a:r>
              <a:rPr lang="zh-CN" sz="2400" b="1">
                <a:solidFill>
                  <a:srgbClr val="FF0000"/>
                </a:solidFill>
                <a:ea typeface="宋体" panose="02010600030101010101" pitchFamily="2" charset="-122"/>
              </a:rPr>
              <a:t>为底，则</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AOB</a:t>
            </a:r>
            <a:r>
              <a:rPr lang="zh-CN" sz="2400" b="1">
                <a:solidFill>
                  <a:srgbClr val="FF0000"/>
                </a:solidFill>
                <a:ea typeface="宋体" panose="02010600030101010101" pitchFamily="2" charset="-122"/>
              </a:rPr>
              <a:t>的高是点</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的纵坐标的绝对值，</a:t>
            </a:r>
            <a:endParaRPr lang="zh-CN" altLang="en-US"/>
          </a:p>
        </p:txBody>
      </p:sp>
      <p:pic>
        <p:nvPicPr>
          <p:cNvPr id="5" name="图片 4"/>
          <p:cNvPicPr>
            <a:picLocks noChangeAspect="1"/>
          </p:cNvPicPr>
          <p:nvPr/>
        </p:nvPicPr>
        <p:blipFill>
          <a:blip r:embed="rId2"/>
          <a:stretch>
            <a:fillRect/>
          </a:stretch>
        </p:blipFill>
        <p:spPr>
          <a:xfrm>
            <a:off x="800735" y="5463540"/>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774700" y="872490"/>
            <a:ext cx="10732770"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2. </a:t>
            </a:r>
            <a:r>
              <a:rPr lang="zh-CN" sz="2400" b="1">
                <a:ea typeface="宋体" panose="02010600030101010101" pitchFamily="2" charset="-122"/>
              </a:rPr>
              <a:t>如图，在平面直角坐标系中，线段</a:t>
            </a:r>
            <a:r>
              <a:rPr lang="en-US" sz="2400" b="1" i="1">
                <a:latin typeface="Times New Roman" panose="02020603050405020304" pitchFamily="18" charset="0"/>
                <a:ea typeface="宋体" panose="02010600030101010101" pitchFamily="2" charset="-122"/>
              </a:rPr>
              <a:t>BC</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轴，垂足为</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的坐标为</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在</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轴上，求</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ea typeface="宋体" panose="02010600030101010101" pitchFamily="2" charset="-122"/>
              </a:rPr>
              <a:t>的面积．</a:t>
            </a:r>
            <a:endParaRPr lang="zh-CN" altLang="en-US"/>
          </a:p>
        </p:txBody>
      </p:sp>
      <p:sp>
        <p:nvSpPr>
          <p:cNvPr id="106" name="文本框 105"/>
          <p:cNvSpPr txBox="1"/>
          <p:nvPr/>
        </p:nvSpPr>
        <p:spPr>
          <a:xfrm>
            <a:off x="3411855" y="3187382"/>
            <a:ext cx="5080000" cy="645160"/>
          </a:xfrm>
          <a:prstGeom prst="rect">
            <a:avLst/>
          </a:prstGeom>
          <a:noFill/>
          <a:ln w="9525">
            <a:noFill/>
          </a:ln>
        </p:spPr>
        <p:txBody>
          <a:bodyPr>
            <a:spAutoFit/>
          </a:bodyPr>
          <a:p>
            <a:pPr algn="ctr"/>
            <a:r>
              <a:rPr lang="zh-CN" sz="1800">
                <a:solidFill>
                  <a:schemeClr val="tx1"/>
                </a:solidFill>
                <a:uFillTx/>
                <a:latin typeface="Times New Roman" panose="02020603050405020304" pitchFamily="18" charset="0"/>
                <a:ea typeface="宋体" panose="02010600030101010101" pitchFamily="2" charset="-122"/>
              </a:rPr>
              <a:t>第2题图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2" name="图片 -2147482557"/>
          <p:cNvPicPr>
            <a:picLocks noChangeAspect="1"/>
          </p:cNvPicPr>
          <p:nvPr/>
        </p:nvPicPr>
        <p:blipFill>
          <a:blip r:embed="rId1"/>
          <a:stretch>
            <a:fillRect/>
          </a:stretch>
        </p:blipFill>
        <p:spPr>
          <a:xfrm>
            <a:off x="5045710" y="1999615"/>
            <a:ext cx="1663700" cy="1422400"/>
          </a:xfrm>
          <a:prstGeom prst="rect">
            <a:avLst/>
          </a:prstGeom>
          <a:noFill/>
          <a:ln w="9525">
            <a:noFill/>
          </a:ln>
        </p:spPr>
      </p:pic>
      <p:sp>
        <p:nvSpPr>
          <p:cNvPr id="5" name="文本框 4"/>
          <p:cNvSpPr txBox="1"/>
          <p:nvPr/>
        </p:nvSpPr>
        <p:spPr>
          <a:xfrm>
            <a:off x="774700" y="3905885"/>
            <a:ext cx="10732770"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的长度为点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的纵坐标的绝对值，当以</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为底边，</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的高是点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的横坐标的绝对值，</a:t>
            </a:r>
            <a:endParaRPr lang="zh-CN" altLang="en-US"/>
          </a:p>
        </p:txBody>
      </p:sp>
      <p:pic>
        <p:nvPicPr>
          <p:cNvPr id="6" name="图片 5"/>
          <p:cNvPicPr>
            <a:picLocks noChangeAspect="1"/>
          </p:cNvPicPr>
          <p:nvPr/>
        </p:nvPicPr>
        <p:blipFill>
          <a:blip r:embed="rId2"/>
          <a:stretch>
            <a:fillRect/>
          </a:stretch>
        </p:blipFill>
        <p:spPr>
          <a:xfrm>
            <a:off x="885190" y="510476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6" name="文本框 105"/>
          <p:cNvSpPr txBox="1"/>
          <p:nvPr/>
        </p:nvSpPr>
        <p:spPr>
          <a:xfrm>
            <a:off x="594360" y="882015"/>
            <a:ext cx="11249025" cy="64516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3. </a:t>
            </a:r>
            <a:r>
              <a:rPr lang="zh-CN" sz="2400" b="1">
                <a:latin typeface="Times New Roman" panose="02020603050405020304" pitchFamily="18" charset="0"/>
                <a:ea typeface="宋体" panose="02010600030101010101" pitchFamily="2" charset="-122"/>
              </a:rPr>
              <a:t>如图，在平面直角坐标系中，点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(1</a:t>
            </a:r>
            <a:r>
              <a:rPr lang="zh-CN" sz="2400" b="1">
                <a:latin typeface="Times New Roman" panose="02020603050405020304" pitchFamily="18" charset="0"/>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(3</a:t>
            </a:r>
            <a:r>
              <a:rPr lang="zh-CN" sz="2400" b="1">
                <a:latin typeface="Times New Roman" panose="02020603050405020304" pitchFamily="18" charset="0"/>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(5</a:t>
            </a:r>
            <a:r>
              <a:rPr lang="zh-CN" sz="2400" b="1">
                <a:latin typeface="Times New Roman" panose="02020603050405020304" pitchFamily="18" charset="0"/>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zh-CN" sz="2400" b="1">
                <a:latin typeface="Times New Roman" panose="02020603050405020304" pitchFamily="18" charset="0"/>
                <a:ea typeface="宋体" panose="02010600030101010101" pitchFamily="2" charset="-122"/>
              </a:rPr>
              <a:t>，求</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latin typeface="Times New Roman" panose="02020603050405020304" pitchFamily="18" charset="0"/>
                <a:ea typeface="宋体" panose="02010600030101010101" pitchFamily="2" charset="-122"/>
              </a:rPr>
              <a:t>的面积．</a:t>
            </a:r>
            <a:endParaRPr lang="zh-CN" altLang="en-US">
              <a:latin typeface="Times New Roman" panose="02020603050405020304" pitchFamily="18" charset="0"/>
            </a:endParaRPr>
          </a:p>
        </p:txBody>
      </p:sp>
      <p:sp>
        <p:nvSpPr>
          <p:cNvPr id="107" name="文本框 106"/>
          <p:cNvSpPr txBox="1"/>
          <p:nvPr/>
        </p:nvSpPr>
        <p:spPr>
          <a:xfrm>
            <a:off x="3153410" y="2949892"/>
            <a:ext cx="5080000" cy="645160"/>
          </a:xfrm>
          <a:prstGeom prst="rect">
            <a:avLst/>
          </a:prstGeom>
          <a:noFill/>
          <a:ln w="9525">
            <a:noFill/>
          </a:ln>
        </p:spPr>
        <p:txBody>
          <a:bodyPr>
            <a:spAutoFit/>
          </a:bodyPr>
          <a:p>
            <a:pPr algn="ctr"/>
            <a:r>
              <a:rPr lang="zh-CN" sz="1800">
                <a:latin typeface="Times New Roman" panose="02020603050405020304" pitchFamily="18" charset="0"/>
                <a:ea typeface="宋体" panose="02010600030101010101" pitchFamily="2" charset="-122"/>
              </a:rPr>
              <a:t>第3题图</a:t>
            </a:r>
            <a:endParaRPr lang="zh-CN" altLang="en-US" sz="1800">
              <a:latin typeface="Times New Roman" panose="02020603050405020304" pitchFamily="18" charset="0"/>
              <a:ea typeface="宋体" panose="02010600030101010101" pitchFamily="2" charset="-122"/>
            </a:endParaRPr>
          </a:p>
        </p:txBody>
      </p:sp>
      <p:pic>
        <p:nvPicPr>
          <p:cNvPr id="2" name="图片 -2147482556"/>
          <p:cNvPicPr>
            <a:picLocks noChangeAspect="1"/>
          </p:cNvPicPr>
          <p:nvPr/>
        </p:nvPicPr>
        <p:blipFill>
          <a:blip r:embed="rId1"/>
          <a:stretch>
            <a:fillRect/>
          </a:stretch>
        </p:blipFill>
        <p:spPr>
          <a:xfrm>
            <a:off x="4622800" y="1650365"/>
            <a:ext cx="1947545" cy="1572260"/>
          </a:xfrm>
          <a:prstGeom prst="rect">
            <a:avLst/>
          </a:prstGeom>
          <a:noFill/>
          <a:ln w="9525">
            <a:noFill/>
          </a:ln>
        </p:spPr>
      </p:pic>
      <p:sp>
        <p:nvSpPr>
          <p:cNvPr id="3" name="文本框 2"/>
          <p:cNvSpPr txBox="1"/>
          <p:nvPr/>
        </p:nvSpPr>
        <p:spPr>
          <a:xfrm>
            <a:off x="593725" y="3587750"/>
            <a:ext cx="11249025" cy="645160"/>
          </a:xfrm>
          <a:prstGeom prst="rect">
            <a:avLst/>
          </a:prstGeom>
          <a:noFill/>
          <a:ln w="9525">
            <a:noFill/>
          </a:ln>
        </p:spPr>
        <p:txBody>
          <a:bodyPr wrap="square">
            <a:spAutoFit/>
          </a:bodyPr>
          <a:p>
            <a:pPr>
              <a:lnSpc>
                <a:spcPct val="150000"/>
              </a:lnSpc>
            </a:pPr>
            <a:r>
              <a:rPr lang="zh-CN" sz="2400" b="1">
                <a:solidFill>
                  <a:srgbClr val="FF0000"/>
                </a:solidFill>
                <a:latin typeface="Times New Roman" panose="02020603050405020304" pitchFamily="18" charset="0"/>
                <a:ea typeface="宋体" panose="02010600030101010101" pitchFamily="2" charset="-122"/>
              </a:rPr>
              <a:t>解：如解图，过点</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latin typeface="Times New Roman" panose="02020603050405020304" pitchFamily="18" charset="0"/>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latin typeface="Times New Roman" panose="02020603050405020304" pitchFamily="18" charset="0"/>
                <a:ea typeface="宋体" panose="02010600030101010101" pitchFamily="2" charset="-122"/>
              </a:rPr>
              <a:t>轴的平行线交直线</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latin typeface="Times New Roman" panose="02020603050405020304" pitchFamily="18" charset="0"/>
                <a:ea typeface="宋体" panose="02010600030101010101" pitchFamily="2" charset="-122"/>
              </a:rPr>
              <a:t>于点</a:t>
            </a:r>
            <a:r>
              <a:rPr lang="en-US" sz="2400" b="1" i="1">
                <a:solidFill>
                  <a:srgbClr val="FF0000"/>
                </a:solidFill>
                <a:latin typeface="Times New Roman" panose="02020603050405020304" pitchFamily="18" charset="0"/>
                <a:ea typeface="宋体" panose="02010600030101010101" pitchFamily="2" charset="-122"/>
              </a:rPr>
              <a:t>D</a:t>
            </a:r>
            <a:r>
              <a:rPr lang="en-US" sz="2400" b="1">
                <a:solidFill>
                  <a:srgbClr val="FF0000"/>
                </a:solidFill>
                <a:latin typeface="Times New Roman" panose="02020603050405020304" pitchFamily="18" charset="0"/>
                <a:ea typeface="宋体" panose="02010600030101010101" pitchFamily="2" charset="-122"/>
              </a:rPr>
              <a:t>.</a:t>
            </a:r>
            <a:endParaRPr lang="zh-CN" altLang="en-US">
              <a:latin typeface="Times New Roman" panose="02020603050405020304" pitchFamily="18" charset="0"/>
            </a:endParaRPr>
          </a:p>
        </p:txBody>
      </p:sp>
      <p:pic>
        <p:nvPicPr>
          <p:cNvPr id="4" name="图片 -2147482610"/>
          <p:cNvPicPr>
            <a:picLocks noChangeAspect="1"/>
          </p:cNvPicPr>
          <p:nvPr/>
        </p:nvPicPr>
        <p:blipFill>
          <a:blip r:embed="rId2"/>
          <a:stretch>
            <a:fillRect/>
          </a:stretch>
        </p:blipFill>
        <p:spPr>
          <a:xfrm>
            <a:off x="3969385" y="4359910"/>
            <a:ext cx="1852930" cy="1530985"/>
          </a:xfrm>
          <a:prstGeom prst="rect">
            <a:avLst/>
          </a:prstGeom>
          <a:noFill/>
          <a:ln w="9525">
            <a:noFill/>
          </a:ln>
        </p:spPr>
      </p:pic>
      <p:sp>
        <p:nvSpPr>
          <p:cNvPr id="5" name="文本框 4"/>
          <p:cNvSpPr txBox="1"/>
          <p:nvPr/>
        </p:nvSpPr>
        <p:spPr>
          <a:xfrm>
            <a:off x="4502150" y="6019165"/>
            <a:ext cx="1320165" cy="368300"/>
          </a:xfrm>
          <a:prstGeom prst="rect">
            <a:avLst/>
          </a:prstGeom>
          <a:noFill/>
          <a:ln w="9525">
            <a:noFill/>
          </a:ln>
        </p:spPr>
        <p:txBody>
          <a:bodyPr wrap="square">
            <a:spAutoFit/>
          </a:bodyPr>
          <a:p>
            <a:r>
              <a:rPr lang="zh-CN" sz="1800">
                <a:solidFill>
                  <a:srgbClr val="FF0000"/>
                </a:solidFill>
                <a:latin typeface="Times New Roman" panose="02020603050405020304" pitchFamily="18" charset="0"/>
                <a:ea typeface="宋体" panose="02010600030101010101" pitchFamily="2" charset="-122"/>
              </a:rPr>
              <a:t>第3题解图</a:t>
            </a:r>
            <a:endParaRPr lang="zh-CN" altLang="en-US" sz="18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5" grpId="1"/>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7" name="文本框 106"/>
          <p:cNvSpPr txBox="1"/>
          <p:nvPr/>
        </p:nvSpPr>
        <p:spPr>
          <a:xfrm>
            <a:off x="1054100" y="750570"/>
            <a:ext cx="10213975"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设直线</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的解析式为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kx</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，将点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代入得，</a:t>
            </a:r>
            <a:endParaRPr lang="zh-CN" altLang="en-US"/>
          </a:p>
        </p:txBody>
      </p:sp>
      <p:pic>
        <p:nvPicPr>
          <p:cNvPr id="2" name="图片 1"/>
          <p:cNvPicPr>
            <a:picLocks noChangeAspect="1"/>
          </p:cNvPicPr>
          <p:nvPr/>
        </p:nvPicPr>
        <p:blipFill>
          <a:blip r:embed="rId1"/>
          <a:stretch>
            <a:fillRect/>
          </a:stretch>
        </p:blipFill>
        <p:spPr>
          <a:xfrm>
            <a:off x="1209040" y="1395730"/>
            <a:ext cx="5286375" cy="1590675"/>
          </a:xfrm>
          <a:prstGeom prst="rect">
            <a:avLst/>
          </a:prstGeom>
        </p:spPr>
      </p:pic>
      <p:pic>
        <p:nvPicPr>
          <p:cNvPr id="3" name="图片 2"/>
          <p:cNvPicPr>
            <a:picLocks noChangeAspect="1"/>
          </p:cNvPicPr>
          <p:nvPr/>
        </p:nvPicPr>
        <p:blipFill>
          <a:blip r:embed="rId2"/>
          <a:stretch>
            <a:fillRect/>
          </a:stretch>
        </p:blipFill>
        <p:spPr>
          <a:xfrm>
            <a:off x="1209040" y="2914650"/>
            <a:ext cx="5286375" cy="2781300"/>
          </a:xfrm>
          <a:prstGeom prst="rect">
            <a:avLst/>
          </a:prstGeom>
        </p:spPr>
      </p:pic>
      <p:sp>
        <p:nvSpPr>
          <p:cNvPr id="4" name="文本框 3"/>
          <p:cNvSpPr txBox="1"/>
          <p:nvPr/>
        </p:nvSpPr>
        <p:spPr>
          <a:xfrm>
            <a:off x="3555365" y="5065078"/>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ABD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BCD</a:t>
            </a:r>
            <a:r>
              <a:rPr lang="zh-CN" sz="2400" b="1">
                <a:solidFill>
                  <a:srgbClr val="FF0000"/>
                </a:solidFill>
                <a:ea typeface="宋体" panose="02010600030101010101" pitchFamily="2" charset="-122"/>
              </a:rPr>
              <a:t>＝</a:t>
            </a:r>
            <a:endParaRPr lang="zh-CN" altLang="en-US"/>
          </a:p>
        </p:txBody>
      </p:sp>
      <p:pic>
        <p:nvPicPr>
          <p:cNvPr id="5" name="图片 4"/>
          <p:cNvPicPr>
            <a:picLocks noChangeAspect="1"/>
          </p:cNvPicPr>
          <p:nvPr/>
        </p:nvPicPr>
        <p:blipFill>
          <a:blip r:embed="rId3"/>
          <a:stretch>
            <a:fillRect/>
          </a:stretch>
        </p:blipFill>
        <p:spPr>
          <a:xfrm>
            <a:off x="7276465" y="4895850"/>
            <a:ext cx="5286375" cy="800100"/>
          </a:xfrm>
          <a:prstGeom prst="rect">
            <a:avLst/>
          </a:prstGeom>
        </p:spPr>
      </p:pic>
      <p:pic>
        <p:nvPicPr>
          <p:cNvPr id="7" name="图片 6"/>
          <p:cNvPicPr>
            <a:picLocks noChangeAspect="1"/>
          </p:cNvPicPr>
          <p:nvPr/>
        </p:nvPicPr>
        <p:blipFill>
          <a:blip r:embed="rId4"/>
          <a:stretch>
            <a:fillRect/>
          </a:stretch>
        </p:blipFill>
        <p:spPr>
          <a:xfrm>
            <a:off x="1209040" y="5597525"/>
            <a:ext cx="5286375" cy="800100"/>
          </a:xfrm>
          <a:prstGeom prst="rect">
            <a:avLst/>
          </a:prstGeom>
        </p:spPr>
      </p:pic>
      <p:pic>
        <p:nvPicPr>
          <p:cNvPr id="8" name="图片 7"/>
          <p:cNvPicPr>
            <a:picLocks noChangeAspect="1"/>
          </p:cNvPicPr>
          <p:nvPr/>
        </p:nvPicPr>
        <p:blipFill>
          <a:blip r:embed="rId5"/>
          <a:stretch>
            <a:fillRect/>
          </a:stretch>
        </p:blipFill>
        <p:spPr>
          <a:xfrm>
            <a:off x="3244215" y="559752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847090" y="892175"/>
            <a:ext cx="10627995" cy="64516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2. </a:t>
            </a:r>
            <a:r>
              <a:rPr lang="zh-CN" sz="2400" b="1">
                <a:ea typeface="宋体" panose="02010600030101010101" pitchFamily="2" charset="-122"/>
              </a:rPr>
              <a:t>已知抛物线</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经过点</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，求抛物线的表达式．</a:t>
            </a:r>
            <a:endParaRPr lang="zh-CN" altLang="en-US"/>
          </a:p>
        </p:txBody>
      </p:sp>
      <p:sp>
        <p:nvSpPr>
          <p:cNvPr id="2" name="文本框 1"/>
          <p:cNvSpPr txBox="1"/>
          <p:nvPr/>
        </p:nvSpPr>
        <p:spPr>
          <a:xfrm>
            <a:off x="847090" y="1558290"/>
            <a:ext cx="10628630" cy="286131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抛物线经过点</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代入</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中得，</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7" name="文本框 106"/>
          <p:cNvSpPr txBox="1"/>
          <p:nvPr/>
        </p:nvSpPr>
        <p:spPr>
          <a:xfrm>
            <a:off x="560070" y="823595"/>
            <a:ext cx="11203305"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4. </a:t>
            </a:r>
            <a:r>
              <a:rPr lang="zh-CN" sz="2400" b="1">
                <a:ea typeface="宋体" panose="02010600030101010101" pitchFamily="2" charset="-122"/>
              </a:rPr>
              <a:t>如图，在平面直角坐标系中，点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(5</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，求四边形</a:t>
            </a:r>
            <a:r>
              <a:rPr lang="en-US" sz="2400" b="1" i="1">
                <a:latin typeface="Times New Roman" panose="02020603050405020304" pitchFamily="18" charset="0"/>
                <a:ea typeface="宋体" panose="02010600030101010101" pitchFamily="2" charset="-122"/>
              </a:rPr>
              <a:t>AOBC</a:t>
            </a:r>
            <a:r>
              <a:rPr lang="zh-CN" sz="2400" b="1">
                <a:ea typeface="宋体" panose="02010600030101010101" pitchFamily="2" charset="-122"/>
              </a:rPr>
              <a:t>的面积；</a:t>
            </a:r>
            <a:endParaRPr lang="zh-CN" altLang="en-US"/>
          </a:p>
        </p:txBody>
      </p:sp>
      <p:sp>
        <p:nvSpPr>
          <p:cNvPr id="108" name="文本框 107"/>
          <p:cNvSpPr txBox="1"/>
          <p:nvPr/>
        </p:nvSpPr>
        <p:spPr>
          <a:xfrm>
            <a:off x="3140075" y="3234690"/>
            <a:ext cx="5080000" cy="645160"/>
          </a:xfrm>
          <a:prstGeom prst="rect">
            <a:avLst/>
          </a:prstGeom>
          <a:noFill/>
          <a:ln w="9525">
            <a:noFill/>
          </a:ln>
        </p:spPr>
        <p:txBody>
          <a:bodyPr wrap="square">
            <a:spAutoFit/>
          </a:bodyPr>
          <a:p>
            <a:pPr algn="ctr"/>
            <a:r>
              <a:rPr lang="zh-CN" sz="1800">
                <a:solidFill>
                  <a:schemeClr val="tx1"/>
                </a:solidFill>
                <a:uFillTx/>
                <a:latin typeface="Times New Roman" panose="02020603050405020304" pitchFamily="18" charset="0"/>
                <a:ea typeface="宋体" panose="02010600030101010101" pitchFamily="2" charset="-122"/>
              </a:rPr>
              <a:t>第4题图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2" name="图片 -2147482555"/>
          <p:cNvPicPr>
            <a:picLocks noChangeAspect="1"/>
          </p:cNvPicPr>
          <p:nvPr/>
        </p:nvPicPr>
        <p:blipFill>
          <a:blip r:embed="rId1"/>
          <a:stretch>
            <a:fillRect/>
          </a:stretch>
        </p:blipFill>
        <p:spPr>
          <a:xfrm>
            <a:off x="4867910" y="1955800"/>
            <a:ext cx="1793240" cy="1494155"/>
          </a:xfrm>
          <a:prstGeom prst="rect">
            <a:avLst/>
          </a:prstGeom>
          <a:noFill/>
          <a:ln w="9525">
            <a:noFill/>
          </a:ln>
        </p:spPr>
      </p:pic>
      <p:sp>
        <p:nvSpPr>
          <p:cNvPr id="3" name="文本框 2"/>
          <p:cNvSpPr txBox="1"/>
          <p:nvPr/>
        </p:nvSpPr>
        <p:spPr>
          <a:xfrm>
            <a:off x="847090" y="3854450"/>
            <a:ext cx="10602595" cy="175323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解：如解图，连接</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，过点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AD</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轴于点</a:t>
            </a:r>
            <a:r>
              <a:rPr lang="en-US" sz="2400" b="1" i="1">
                <a:solidFill>
                  <a:srgbClr val="FF0000"/>
                </a:solidFill>
                <a:latin typeface="Times New Roman" panose="02020603050405020304" pitchFamily="18" charset="0"/>
                <a:ea typeface="宋体" panose="02010600030101010101" pitchFamily="2" charset="-122"/>
              </a:rPr>
              <a:t>D</a:t>
            </a:r>
            <a:r>
              <a:rPr lang="zh-CN" sz="2400" b="1">
                <a:solidFill>
                  <a:srgbClr val="FF0000"/>
                </a:solidFill>
                <a:ea typeface="宋体" panose="02010600030101010101" pitchFamily="2" charset="-122"/>
              </a:rPr>
              <a:t>，过点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CE</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轴于点</a:t>
            </a:r>
            <a:r>
              <a:rPr lang="en-US" sz="2400" b="1" i="1">
                <a:solidFill>
                  <a:srgbClr val="FF0000"/>
                </a:solidFill>
                <a:latin typeface="Times New Roman" panose="02020603050405020304" pitchFamily="18" charset="0"/>
                <a:ea typeface="宋体" panose="02010600030101010101" pitchFamily="2" charset="-122"/>
              </a:rPr>
              <a:t>E</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DE</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i="1" baseline="-25000">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i="1" baseline="-25000">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DB</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i="1" baseline="-25000">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i="1" baseline="-25000">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BE</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i="1" baseline="-25000">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i="1" baseline="-25000">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endParaRPr lang="zh-CN" altLang="en-US"/>
          </a:p>
        </p:txBody>
      </p:sp>
      <p:sp>
        <p:nvSpPr>
          <p:cNvPr id="4" name="文本框 3"/>
          <p:cNvSpPr txBox="1"/>
          <p:nvPr/>
        </p:nvSpPr>
        <p:spPr>
          <a:xfrm>
            <a:off x="847090" y="5535930"/>
            <a:ext cx="10602595"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zh-CN" sz="2400" b="1" baseline="-25000">
                <a:solidFill>
                  <a:srgbClr val="FF0000"/>
                </a:solidFill>
                <a:ea typeface="宋体" panose="02010600030101010101" pitchFamily="2" charset="-122"/>
              </a:rPr>
              <a:t>四边形</a:t>
            </a:r>
            <a:r>
              <a:rPr lang="en-US" sz="2400" b="1" i="1" baseline="-25000">
                <a:solidFill>
                  <a:srgbClr val="FF0000"/>
                </a:solidFill>
                <a:latin typeface="Times New Roman" panose="02020603050405020304" pitchFamily="18" charset="0"/>
                <a:ea typeface="宋体" panose="02010600030101010101" pitchFamily="2" charset="-122"/>
              </a:rPr>
              <a:t>AOBC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AOB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AOB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zh-CN" sz="2400" b="1" baseline="-25000">
                <a:solidFill>
                  <a:srgbClr val="FF0000"/>
                </a:solidFill>
                <a:ea typeface="宋体" panose="02010600030101010101" pitchFamily="2" charset="-122"/>
              </a:rPr>
              <a:t>四边形</a:t>
            </a:r>
            <a:r>
              <a:rPr lang="en-US" sz="2400" b="1" i="1" baseline="-25000">
                <a:solidFill>
                  <a:srgbClr val="FF0000"/>
                </a:solidFill>
                <a:latin typeface="Times New Roman" panose="02020603050405020304" pitchFamily="18" charset="0"/>
                <a:ea typeface="宋体" panose="02010600030101010101" pitchFamily="2" charset="-122"/>
              </a:rPr>
              <a:t>ADEC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ADB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BCE</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1416685" y="954405"/>
            <a:ext cx="5286375" cy="800100"/>
          </a:xfrm>
          <a:prstGeom prst="rect">
            <a:avLst/>
          </a:prstGeom>
        </p:spPr>
      </p:pic>
      <p:pic>
        <p:nvPicPr>
          <p:cNvPr id="5" name="图片 4"/>
          <p:cNvPicPr>
            <a:picLocks noChangeAspect="1"/>
          </p:cNvPicPr>
          <p:nvPr/>
        </p:nvPicPr>
        <p:blipFill>
          <a:blip r:embed="rId2"/>
          <a:stretch>
            <a:fillRect/>
          </a:stretch>
        </p:blipFill>
        <p:spPr>
          <a:xfrm>
            <a:off x="3231515" y="1892300"/>
            <a:ext cx="5286375" cy="800100"/>
          </a:xfrm>
          <a:prstGeom prst="rect">
            <a:avLst/>
          </a:prstGeom>
        </p:spPr>
      </p:pic>
      <p:pic>
        <p:nvPicPr>
          <p:cNvPr id="6" name="图片 5"/>
          <p:cNvPicPr>
            <a:picLocks noChangeAspect="1"/>
          </p:cNvPicPr>
          <p:nvPr/>
        </p:nvPicPr>
        <p:blipFill>
          <a:blip r:embed="rId3"/>
          <a:stretch>
            <a:fillRect/>
          </a:stretch>
        </p:blipFill>
        <p:spPr>
          <a:xfrm>
            <a:off x="1416685" y="1892300"/>
            <a:ext cx="5286375" cy="800100"/>
          </a:xfrm>
          <a:prstGeom prst="rect">
            <a:avLst/>
          </a:prstGeom>
        </p:spPr>
      </p:pic>
      <p:pic>
        <p:nvPicPr>
          <p:cNvPr id="7" name="图片 6"/>
          <p:cNvPicPr>
            <a:picLocks noChangeAspect="1"/>
          </p:cNvPicPr>
          <p:nvPr/>
        </p:nvPicPr>
        <p:blipFill>
          <a:blip r:embed="rId4"/>
          <a:stretch>
            <a:fillRect/>
          </a:stretch>
        </p:blipFill>
        <p:spPr>
          <a:xfrm>
            <a:off x="4644390" y="954405"/>
            <a:ext cx="5286375" cy="800100"/>
          </a:xfrm>
          <a:prstGeom prst="rect">
            <a:avLst/>
          </a:prstGeom>
        </p:spPr>
      </p:pic>
      <p:pic>
        <p:nvPicPr>
          <p:cNvPr id="3" name="图片 -2147482609"/>
          <p:cNvPicPr>
            <a:picLocks noChangeAspect="1"/>
          </p:cNvPicPr>
          <p:nvPr/>
        </p:nvPicPr>
        <p:blipFill>
          <a:blip r:embed="rId5"/>
          <a:stretch>
            <a:fillRect/>
          </a:stretch>
        </p:blipFill>
        <p:spPr>
          <a:xfrm>
            <a:off x="4403725" y="2947035"/>
            <a:ext cx="2545715" cy="2103120"/>
          </a:xfrm>
          <a:prstGeom prst="rect">
            <a:avLst/>
          </a:prstGeom>
          <a:noFill/>
          <a:ln w="9525">
            <a:noFill/>
          </a:ln>
        </p:spPr>
      </p:pic>
      <p:sp>
        <p:nvSpPr>
          <p:cNvPr id="8" name="文本框 7"/>
          <p:cNvSpPr txBox="1"/>
          <p:nvPr/>
        </p:nvSpPr>
        <p:spPr>
          <a:xfrm>
            <a:off x="5356860" y="5050155"/>
            <a:ext cx="1346200" cy="368300"/>
          </a:xfrm>
          <a:prstGeom prst="rect">
            <a:avLst/>
          </a:prstGeom>
          <a:noFill/>
          <a:ln w="9525">
            <a:noFill/>
          </a:ln>
        </p:spPr>
        <p:txBody>
          <a:bodyPr wrap="square">
            <a:spAutoFit/>
          </a:bodyPr>
          <a:p>
            <a:r>
              <a:rPr lang="zh-CN" sz="1800">
                <a:solidFill>
                  <a:srgbClr val="FF0000"/>
                </a:solidFill>
                <a:ea typeface="宋体" panose="02010600030101010101" pitchFamily="2" charset="-122"/>
              </a:rPr>
              <a:t>第4题解图</a:t>
            </a:r>
            <a:endParaRPr lang="zh-CN" altLang="en-US" sz="18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6" name="组合 5"/>
          <p:cNvGrpSpPr/>
          <p:nvPr/>
        </p:nvGrpSpPr>
        <p:grpSpPr>
          <a:xfrm>
            <a:off x="449580" y="849630"/>
            <a:ext cx="11327157" cy="1614805"/>
            <a:chOff x="1047" y="1338"/>
            <a:chExt cx="17123" cy="2543"/>
          </a:xfrm>
        </p:grpSpPr>
        <p:sp>
          <p:nvSpPr>
            <p:cNvPr id="108" name="文本框 107"/>
            <p:cNvSpPr txBox="1"/>
            <p:nvPr/>
          </p:nvSpPr>
          <p:spPr>
            <a:xfrm>
              <a:off x="1047" y="1338"/>
              <a:ext cx="17123" cy="2543"/>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5. </a:t>
              </a:r>
              <a:r>
                <a:rPr lang="zh-CN" sz="2400" b="1">
                  <a:ea typeface="宋体" panose="02010600030101010101" pitchFamily="2" charset="-122"/>
                </a:rPr>
                <a:t>如图，抛物线</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5</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轴正半轴交于点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轴交于点</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，在抛物线的第一象限内求作一点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，使得四边形</a:t>
              </a:r>
              <a:r>
                <a:rPr lang="en-US" sz="2400" b="1" i="1">
                  <a:latin typeface="Times New Roman" panose="02020603050405020304" pitchFamily="18" charset="0"/>
                  <a:ea typeface="宋体" panose="02010600030101010101" pitchFamily="2" charset="-122"/>
                </a:rPr>
                <a:t>OACB</a:t>
              </a:r>
              <a:r>
                <a:rPr lang="zh-CN" sz="2400" b="1">
                  <a:ea typeface="宋体" panose="02010600030101010101" pitchFamily="2" charset="-122"/>
                </a:rPr>
                <a:t>的面积为     ，求点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的坐标．</a:t>
              </a:r>
              <a:endParaRPr lang="zh-CN" sz="2400" b="1">
                <a:ea typeface="宋体" panose="02010600030101010101" pitchFamily="2" charset="-122"/>
              </a:endParaRPr>
            </a:p>
            <a:p>
              <a:endParaRPr lang="zh-CN" altLang="en-US"/>
            </a:p>
          </p:txBody>
        </p:sp>
        <p:graphicFrame>
          <p:nvGraphicFramePr>
            <p:cNvPr id="2" name="对象 1"/>
            <p:cNvGraphicFramePr/>
            <p:nvPr/>
          </p:nvGraphicFramePr>
          <p:xfrm>
            <a:off x="11570" y="2254"/>
            <a:ext cx="560" cy="1106"/>
          </p:xfrm>
          <a:graphic>
            <a:graphicData uri="http://schemas.openxmlformats.org/presentationml/2006/ole">
              <mc:AlternateContent xmlns:mc="http://schemas.openxmlformats.org/markup-compatibility/2006">
                <mc:Choice xmlns:v="urn:schemas-microsoft-com:vml" Requires="v">
                  <p:oleObj spid="_x0000_s3" name="" r:id="rId1" imgW="381000" imgH="736600" progId="Equation.DSMT4">
                    <p:embed/>
                  </p:oleObj>
                </mc:Choice>
                <mc:Fallback>
                  <p:oleObj name="" r:id="rId1" imgW="381000" imgH="736600" progId="Equation.DSMT4">
                    <p:embed/>
                    <p:pic>
                      <p:nvPicPr>
                        <p:cNvPr id="0" name="图片 2"/>
                        <p:cNvPicPr/>
                        <p:nvPr/>
                      </p:nvPicPr>
                      <p:blipFill>
                        <a:blip r:embed="rId2"/>
                        <a:stretch>
                          <a:fillRect/>
                        </a:stretch>
                      </p:blipFill>
                      <p:spPr>
                        <a:xfrm>
                          <a:off x="11570" y="2254"/>
                          <a:ext cx="560" cy="1106"/>
                        </a:xfrm>
                        <a:prstGeom prst="rect">
                          <a:avLst/>
                        </a:prstGeom>
                      </p:spPr>
                    </p:pic>
                  </p:oleObj>
                </mc:Fallback>
              </mc:AlternateContent>
            </a:graphicData>
          </a:graphic>
        </p:graphicFrame>
      </p:grpSp>
      <p:pic>
        <p:nvPicPr>
          <p:cNvPr id="4" name="图片 -2147482554"/>
          <p:cNvPicPr>
            <a:picLocks noChangeAspect="1"/>
          </p:cNvPicPr>
          <p:nvPr/>
        </p:nvPicPr>
        <p:blipFill>
          <a:blip r:embed="rId3"/>
          <a:stretch>
            <a:fillRect/>
          </a:stretch>
        </p:blipFill>
        <p:spPr>
          <a:xfrm>
            <a:off x="5033010" y="3710940"/>
            <a:ext cx="2312670" cy="2405380"/>
          </a:xfrm>
          <a:prstGeom prst="rect">
            <a:avLst/>
          </a:prstGeom>
          <a:noFill/>
          <a:ln w="9525">
            <a:noFill/>
          </a:ln>
        </p:spPr>
      </p:pic>
      <p:sp>
        <p:nvSpPr>
          <p:cNvPr id="5" name="文本框 4"/>
          <p:cNvSpPr txBox="1"/>
          <p:nvPr/>
        </p:nvSpPr>
        <p:spPr>
          <a:xfrm>
            <a:off x="3649345" y="6116320"/>
            <a:ext cx="5080000" cy="368300"/>
          </a:xfrm>
          <a:prstGeom prst="rect">
            <a:avLst/>
          </a:prstGeom>
          <a:noFill/>
          <a:ln w="9525">
            <a:noFill/>
          </a:ln>
        </p:spPr>
        <p:txBody>
          <a:bodyPr>
            <a:spAutoFit/>
          </a:bodyPr>
          <a:p>
            <a:pPr algn="ctr"/>
            <a:r>
              <a:rPr lang="zh-CN" sz="1800">
                <a:solidFill>
                  <a:schemeClr val="tx1"/>
                </a:solidFill>
                <a:uFillTx/>
                <a:latin typeface="Times New Roman" panose="02020603050405020304" pitchFamily="18" charset="0"/>
                <a:ea typeface="宋体" panose="02010600030101010101" pitchFamily="2" charset="-122"/>
              </a:rPr>
              <a:t>第5题图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sp>
        <p:nvSpPr>
          <p:cNvPr id="7" name="文本框 6"/>
          <p:cNvSpPr txBox="1"/>
          <p:nvPr/>
        </p:nvSpPr>
        <p:spPr>
          <a:xfrm>
            <a:off x="306070" y="2061845"/>
            <a:ext cx="11725275" cy="1753235"/>
          </a:xfrm>
          <a:prstGeom prst="rect">
            <a:avLst/>
          </a:prstGeom>
          <a:noFill/>
        </p:spPr>
        <p:txBody>
          <a:bodyPr wrap="none" rtlCol="0">
            <a:spAutoFit/>
          </a:bodyPr>
          <a:p>
            <a:pPr algn="l">
              <a:lnSpc>
                <a:spcPct val="150000"/>
              </a:lnSpc>
            </a:pPr>
            <a:r>
              <a:rPr lang="zh-CN" sz="2400" b="1">
                <a:solidFill>
                  <a:srgbClr val="1D41D5"/>
                </a:solidFill>
                <a:uFillTx/>
                <a:latin typeface="Times New Roman" panose="02020603050405020304" pitchFamily="18" charset="0"/>
                <a:ea typeface="楷体" panose="02010609060101010101" charset="-122"/>
                <a:sym typeface="+mn-ea"/>
              </a:rPr>
              <a:t>【思维教练】结合题图可知四边形</a:t>
            </a:r>
            <a:r>
              <a:rPr lang="en-US" sz="2400" b="1" i="1">
                <a:solidFill>
                  <a:srgbClr val="1D41D5"/>
                </a:solidFill>
                <a:uFillTx/>
                <a:latin typeface="Times New Roman" panose="02020603050405020304" pitchFamily="18" charset="0"/>
                <a:ea typeface="楷体" panose="02010609060101010101" charset="-122"/>
                <a:sym typeface="+mn-ea"/>
              </a:rPr>
              <a:t>OACB</a:t>
            </a:r>
            <a:r>
              <a:rPr lang="zh-CN" sz="2400" b="1">
                <a:solidFill>
                  <a:srgbClr val="1D41D5"/>
                </a:solidFill>
                <a:uFillTx/>
                <a:latin typeface="Times New Roman" panose="02020603050405020304" pitchFamily="18" charset="0"/>
                <a:ea typeface="楷体" panose="02010609060101010101" charset="-122"/>
                <a:sym typeface="+mn-ea"/>
              </a:rPr>
              <a:t>为不规则图形，在涉及与面积相关的计算时，</a:t>
            </a:r>
            <a:endParaRPr lang="zh-CN" sz="2400" b="1">
              <a:solidFill>
                <a:srgbClr val="1D41D5"/>
              </a:solidFill>
              <a:uFillTx/>
              <a:latin typeface="Times New Roman" panose="02020603050405020304" pitchFamily="18" charset="0"/>
              <a:ea typeface="楷体" panose="02010609060101010101" charset="-122"/>
              <a:sym typeface="+mn-ea"/>
            </a:endParaRPr>
          </a:p>
          <a:p>
            <a:pPr algn="l">
              <a:lnSpc>
                <a:spcPct val="150000"/>
              </a:lnSpc>
            </a:pPr>
            <a:r>
              <a:rPr lang="zh-CN" sz="2400" b="1">
                <a:solidFill>
                  <a:srgbClr val="1D41D5"/>
                </a:solidFill>
                <a:uFillTx/>
                <a:latin typeface="Times New Roman" panose="02020603050405020304" pitchFamily="18" charset="0"/>
                <a:ea typeface="楷体" panose="02010609060101010101" charset="-122"/>
                <a:sym typeface="+mn-ea"/>
              </a:rPr>
              <a:t>需将其分割成边在坐标轴上或平行于坐标轴的面积易求解的三角形或四边形，因此想</a:t>
            </a:r>
            <a:endParaRPr lang="zh-CN" sz="2400" b="1">
              <a:solidFill>
                <a:srgbClr val="1D41D5"/>
              </a:solidFill>
              <a:uFillTx/>
              <a:latin typeface="Times New Roman" panose="02020603050405020304" pitchFamily="18" charset="0"/>
              <a:ea typeface="楷体" panose="02010609060101010101" charset="-122"/>
              <a:sym typeface="+mn-ea"/>
            </a:endParaRPr>
          </a:p>
          <a:p>
            <a:pPr algn="l">
              <a:lnSpc>
                <a:spcPct val="150000"/>
              </a:lnSpc>
            </a:pPr>
            <a:r>
              <a:rPr lang="zh-CN" sz="2400" b="1">
                <a:solidFill>
                  <a:srgbClr val="1D41D5"/>
                </a:solidFill>
                <a:uFillTx/>
                <a:latin typeface="Times New Roman" panose="02020603050405020304" pitchFamily="18" charset="0"/>
                <a:ea typeface="楷体" panose="02010609060101010101" charset="-122"/>
                <a:sym typeface="+mn-ea"/>
              </a:rPr>
              <a:t>到过点</a:t>
            </a:r>
            <a:r>
              <a:rPr lang="en-US" sz="2400" b="1" i="1">
                <a:solidFill>
                  <a:srgbClr val="1D41D5"/>
                </a:solidFill>
                <a:uFillTx/>
                <a:latin typeface="Times New Roman" panose="02020603050405020304" pitchFamily="18" charset="0"/>
                <a:ea typeface="楷体" panose="02010609060101010101" charset="-122"/>
                <a:sym typeface="+mn-ea"/>
              </a:rPr>
              <a:t>C</a:t>
            </a:r>
            <a:r>
              <a:rPr lang="zh-CN" sz="2400" b="1">
                <a:solidFill>
                  <a:srgbClr val="1D41D5"/>
                </a:solidFill>
                <a:uFillTx/>
                <a:latin typeface="Times New Roman" panose="02020603050405020304" pitchFamily="18" charset="0"/>
                <a:ea typeface="楷体" panose="02010609060101010101" charset="-122"/>
                <a:sym typeface="+mn-ea"/>
              </a:rPr>
              <a:t>作</a:t>
            </a:r>
            <a:r>
              <a:rPr lang="en-US" sz="2400" b="1" i="1">
                <a:solidFill>
                  <a:srgbClr val="1D41D5"/>
                </a:solidFill>
                <a:uFillTx/>
                <a:latin typeface="Times New Roman" panose="02020603050405020304" pitchFamily="18" charset="0"/>
                <a:ea typeface="楷体" panose="02010609060101010101" charset="-122"/>
                <a:sym typeface="+mn-ea"/>
              </a:rPr>
              <a:t>x</a:t>
            </a:r>
            <a:r>
              <a:rPr lang="zh-CN" sz="2400" b="1">
                <a:solidFill>
                  <a:srgbClr val="1D41D5"/>
                </a:solidFill>
                <a:uFillTx/>
                <a:latin typeface="Times New Roman" panose="02020603050405020304" pitchFamily="18" charset="0"/>
                <a:ea typeface="楷体" panose="02010609060101010101" charset="-122"/>
                <a:sym typeface="+mn-ea"/>
              </a:rPr>
              <a:t>轴的垂线，再求解即可．</a:t>
            </a:r>
            <a:endParaRPr lang="zh-CN" altLang="en-US" sz="2400" b="1">
              <a:solidFill>
                <a:srgbClr val="1D41D5"/>
              </a:solidFill>
              <a:uFillTx/>
              <a:latin typeface="Times New Roman" panose="02020603050405020304" pitchFamily="18" charset="0"/>
              <a:ea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8" name="文本框 107"/>
          <p:cNvSpPr txBox="1"/>
          <p:nvPr/>
        </p:nvSpPr>
        <p:spPr>
          <a:xfrm>
            <a:off x="755015" y="765175"/>
            <a:ext cx="10206355" cy="175323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解：如解图，过点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CD</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轴于点</a:t>
            </a:r>
            <a:r>
              <a:rPr lang="en-US" sz="2400" b="1" i="1">
                <a:solidFill>
                  <a:srgbClr val="FF0000"/>
                </a:solidFill>
                <a:latin typeface="Times New Roman" panose="02020603050405020304" pitchFamily="18" charset="0"/>
                <a:ea typeface="宋体" panose="02010600030101010101" pitchFamily="2" charset="-122"/>
              </a:rPr>
              <a:t>D</a:t>
            </a:r>
            <a:r>
              <a:rPr lang="zh-CN" sz="2400" b="1">
                <a:solidFill>
                  <a:srgbClr val="FF0000"/>
                </a:solidFill>
                <a:ea typeface="宋体" panose="02010600030101010101" pitchFamily="2" charset="-122"/>
              </a:rPr>
              <a:t>，设</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 则</a:t>
            </a:r>
            <a:r>
              <a:rPr lang="en-US" sz="2400" b="1" i="1">
                <a:solidFill>
                  <a:srgbClr val="FF0000"/>
                </a:solidFill>
                <a:latin typeface="Times New Roman" panose="02020603050405020304" pitchFamily="18" charset="0"/>
                <a:ea typeface="宋体" panose="02010600030101010101" pitchFamily="2" charset="-122"/>
              </a:rPr>
              <a:t>DO</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AD</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S</a:t>
            </a:r>
            <a:r>
              <a:rPr lang="zh-CN" sz="2400" b="1" baseline="-25000">
                <a:solidFill>
                  <a:srgbClr val="FF0000"/>
                </a:solidFill>
                <a:ea typeface="宋体" panose="02010600030101010101" pitchFamily="2" charset="-122"/>
              </a:rPr>
              <a:t>四边形</a:t>
            </a:r>
            <a:r>
              <a:rPr lang="en-US" sz="2400" b="1" i="1" baseline="-25000">
                <a:solidFill>
                  <a:srgbClr val="FF0000"/>
                </a:solidFill>
                <a:latin typeface="Times New Roman" panose="02020603050405020304" pitchFamily="18" charset="0"/>
                <a:ea typeface="宋体" panose="02010600030101010101" pitchFamily="2" charset="-122"/>
              </a:rPr>
              <a:t>OACB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zh-CN" sz="2400" b="1" baseline="-25000">
                <a:solidFill>
                  <a:srgbClr val="FF0000"/>
                </a:solidFill>
                <a:ea typeface="宋体" panose="02010600030101010101" pitchFamily="2" charset="-122"/>
              </a:rPr>
              <a:t>四边形</a:t>
            </a:r>
            <a:r>
              <a:rPr lang="en-US" sz="2400" b="1" i="1" baseline="-25000">
                <a:solidFill>
                  <a:srgbClr val="FF0000"/>
                </a:solidFill>
                <a:latin typeface="Times New Roman" panose="02020603050405020304" pitchFamily="18" charset="0"/>
                <a:ea typeface="宋体" panose="02010600030101010101" pitchFamily="2" charset="-122"/>
              </a:rPr>
              <a:t>OBCD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ADC</a:t>
            </a:r>
            <a:endParaRPr lang="zh-CN" altLang="en-US"/>
          </a:p>
        </p:txBody>
      </p:sp>
      <p:pic>
        <p:nvPicPr>
          <p:cNvPr id="2" name="图片 1"/>
          <p:cNvPicPr>
            <a:picLocks noChangeAspect="1"/>
          </p:cNvPicPr>
          <p:nvPr/>
        </p:nvPicPr>
        <p:blipFill>
          <a:blip r:embed="rId1"/>
          <a:stretch>
            <a:fillRect/>
          </a:stretch>
        </p:blipFill>
        <p:spPr>
          <a:xfrm>
            <a:off x="908685" y="2498090"/>
            <a:ext cx="5286375" cy="800100"/>
          </a:xfrm>
          <a:prstGeom prst="rect">
            <a:avLst/>
          </a:prstGeom>
        </p:spPr>
      </p:pic>
      <p:sp>
        <p:nvSpPr>
          <p:cNvPr id="3" name="文本框 2"/>
          <p:cNvSpPr txBox="1"/>
          <p:nvPr/>
        </p:nvSpPr>
        <p:spPr>
          <a:xfrm>
            <a:off x="5531485" y="2667953"/>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endParaRPr lang="zh-CN" altLang="en-US"/>
          </a:p>
        </p:txBody>
      </p:sp>
      <p:pic>
        <p:nvPicPr>
          <p:cNvPr id="5" name="图片 4"/>
          <p:cNvPicPr>
            <a:picLocks noChangeAspect="1"/>
          </p:cNvPicPr>
          <p:nvPr/>
        </p:nvPicPr>
        <p:blipFill>
          <a:blip r:embed="rId2"/>
          <a:stretch>
            <a:fillRect/>
          </a:stretch>
        </p:blipFill>
        <p:spPr>
          <a:xfrm>
            <a:off x="908685" y="3298190"/>
            <a:ext cx="5286375" cy="2381250"/>
          </a:xfrm>
          <a:prstGeom prst="rect">
            <a:avLst/>
          </a:prstGeom>
        </p:spPr>
      </p:pic>
      <p:pic>
        <p:nvPicPr>
          <p:cNvPr id="8" name="图片 7"/>
          <p:cNvPicPr>
            <a:picLocks noChangeAspect="1"/>
          </p:cNvPicPr>
          <p:nvPr/>
        </p:nvPicPr>
        <p:blipFill>
          <a:blip r:embed="rId3"/>
          <a:stretch>
            <a:fillRect/>
          </a:stretch>
        </p:blipFill>
        <p:spPr>
          <a:xfrm>
            <a:off x="3320415" y="4879340"/>
            <a:ext cx="5286375" cy="800100"/>
          </a:xfrm>
          <a:prstGeom prst="rect">
            <a:avLst/>
          </a:prstGeom>
        </p:spPr>
      </p:pic>
      <p:sp>
        <p:nvSpPr>
          <p:cNvPr id="9" name="文本框 8"/>
          <p:cNvSpPr txBox="1"/>
          <p:nvPr/>
        </p:nvSpPr>
        <p:spPr>
          <a:xfrm>
            <a:off x="6626225" y="5048568"/>
            <a:ext cx="5080000" cy="460375"/>
          </a:xfrm>
          <a:prstGeom prst="rect">
            <a:avLst/>
          </a:prstGeom>
          <a:noFill/>
          <a:ln w="9525">
            <a:noFill/>
          </a:ln>
        </p:spPr>
        <p:txBody>
          <a:bodyPr>
            <a:spAutoFit/>
          </a:bodyPr>
          <a:p>
            <a:r>
              <a:rPr lang="zh-CN" sz="2400" b="1">
                <a:solidFill>
                  <a:srgbClr val="FF0000"/>
                </a:solidFill>
                <a:ea typeface="宋体" panose="02010600030101010101" pitchFamily="2" charset="-122"/>
              </a:rPr>
              <a:t>解得</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3.</a:t>
            </a:r>
            <a:endParaRPr lang="zh-CN" altLang="en-US"/>
          </a:p>
        </p:txBody>
      </p:sp>
      <p:sp>
        <p:nvSpPr>
          <p:cNvPr id="4" name="文本框 3"/>
          <p:cNvSpPr txBox="1"/>
          <p:nvPr/>
        </p:nvSpPr>
        <p:spPr>
          <a:xfrm>
            <a:off x="797560" y="5757228"/>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8)</a:t>
            </a:r>
            <a:r>
              <a:rPr lang="zh-CN" sz="2400" b="1">
                <a:solidFill>
                  <a:srgbClr val="FF0000"/>
                </a:solidFill>
                <a:ea typeface="宋体" panose="02010600030101010101" pitchFamily="2" charset="-122"/>
              </a:rPr>
              <a:t>．</a:t>
            </a:r>
            <a:endParaRPr lang="zh-CN" altLang="en-US"/>
          </a:p>
        </p:txBody>
      </p:sp>
      <p:pic>
        <p:nvPicPr>
          <p:cNvPr id="6" name="图片 -2147482608"/>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158605" y="2320290"/>
            <a:ext cx="2366010" cy="2276475"/>
          </a:xfrm>
          <a:prstGeom prst="rect">
            <a:avLst/>
          </a:prstGeom>
          <a:noFill/>
          <a:ln w="9525">
            <a:noFill/>
          </a:ln>
        </p:spPr>
      </p:pic>
      <p:sp>
        <p:nvSpPr>
          <p:cNvPr id="7" name="文本框 6"/>
          <p:cNvSpPr txBox="1"/>
          <p:nvPr/>
        </p:nvSpPr>
        <p:spPr>
          <a:xfrm>
            <a:off x="9646920" y="4860290"/>
            <a:ext cx="1242695"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第5题解图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8" name="文本框 107"/>
          <p:cNvSpPr txBox="1"/>
          <p:nvPr/>
        </p:nvSpPr>
        <p:spPr>
          <a:xfrm>
            <a:off x="326390" y="962660"/>
            <a:ext cx="11457305" cy="2861310"/>
          </a:xfrm>
          <a:prstGeom prst="rect">
            <a:avLst/>
          </a:prstGeom>
          <a:noFill/>
          <a:ln w="9525">
            <a:noFill/>
          </a:ln>
        </p:spPr>
        <p:txBody>
          <a:bodyPr wrap="square">
            <a:spAutoFit/>
          </a:bodyPr>
          <a:p>
            <a:pPr>
              <a:lnSpc>
                <a:spcPct val="150000"/>
              </a:lnSpc>
            </a:pPr>
            <a:r>
              <a:rPr lang="zh-CN" sz="2400" b="1">
                <a:ea typeface="宋体" panose="02010600030101010101" pitchFamily="2" charset="-122"/>
              </a:rPr>
              <a:t>【提分要点】二次函数与图形面积问题，解题思路如下：</a:t>
            </a:r>
            <a:r>
              <a:rPr lang="en-US" sz="2400" b="1">
                <a:latin typeface="Times New Roman" panose="02020603050405020304" pitchFamily="18" charset="0"/>
                <a:ea typeface="宋体" panose="02010600030101010101" pitchFamily="2" charset="-122"/>
              </a:rPr>
              <a:t>1. </a:t>
            </a:r>
            <a:r>
              <a:rPr lang="zh-CN" sz="2400" b="1">
                <a:ea typeface="宋体" panose="02010600030101010101" pitchFamily="2" charset="-122"/>
              </a:rPr>
              <a:t>观察图形，弄清楚所求与面积有关的图形形状；</a:t>
            </a:r>
            <a:r>
              <a:rPr lang="en-US" sz="2400" b="1">
                <a:latin typeface="Times New Roman" panose="02020603050405020304" pitchFamily="18" charset="0"/>
                <a:ea typeface="宋体" panose="02010600030101010101" pitchFamily="2" charset="-122"/>
              </a:rPr>
              <a:t>2. </a:t>
            </a:r>
            <a:r>
              <a:rPr lang="zh-CN" sz="2400" b="1">
                <a:ea typeface="宋体" panose="02010600030101010101" pitchFamily="2" charset="-122"/>
              </a:rPr>
              <a:t>作出与图形面积有关的辅助线，将所求面积转化为可以用面积公式进行求解的图形</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一般转化为三角形的面积进行讨论求解</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，一般是作三角形的高或</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轴的垂线，再利用面积公式求解．</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8" name="文本框 107"/>
          <p:cNvSpPr txBox="1"/>
          <p:nvPr/>
        </p:nvSpPr>
        <p:spPr>
          <a:xfrm>
            <a:off x="613410" y="936308"/>
            <a:ext cx="5080000" cy="460375"/>
          </a:xfrm>
          <a:prstGeom prst="rect">
            <a:avLst/>
          </a:prstGeom>
          <a:noFill/>
          <a:ln w="9525">
            <a:noFill/>
          </a:ln>
        </p:spPr>
        <p:txBody>
          <a:bodyPr>
            <a:spAutoFit/>
          </a:bodyPr>
          <a:p>
            <a:r>
              <a:rPr lang="zh-CN" sz="2400" b="1">
                <a:ea typeface="宋体" panose="02010600030101010101" pitchFamily="2" charset="-122"/>
              </a:rPr>
              <a:t>类型四　二次函数与三角形相似</a:t>
            </a:r>
            <a:endParaRPr lang="zh-CN" altLang="en-US"/>
          </a:p>
        </p:txBody>
      </p:sp>
      <p:sp>
        <p:nvSpPr>
          <p:cNvPr id="2" name="文本框 1"/>
          <p:cNvSpPr txBox="1"/>
          <p:nvPr/>
        </p:nvSpPr>
        <p:spPr>
          <a:xfrm>
            <a:off x="593090" y="1344295"/>
            <a:ext cx="11358880"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1. </a:t>
            </a:r>
            <a:r>
              <a:rPr lang="zh-CN" sz="2400" b="1">
                <a:ea typeface="宋体" panose="02010600030101010101" pitchFamily="2" charset="-122"/>
              </a:rPr>
              <a:t>如图，在</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ea typeface="宋体" panose="02010600030101010101" pitchFamily="2" charset="-122"/>
              </a:rPr>
              <a:t>中，</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90°</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为直线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外一点，连接</a:t>
            </a:r>
            <a:r>
              <a:rPr lang="en-US" sz="2400" b="1" i="1">
                <a:latin typeface="Times New Roman" panose="02020603050405020304" pitchFamily="18" charset="0"/>
                <a:ea typeface="宋体" panose="02010600030101010101" pitchFamily="2" charset="-122"/>
              </a:rPr>
              <a:t>MC</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ACM</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90°</a:t>
            </a:r>
            <a:r>
              <a:rPr lang="zh-CN" sz="2400" b="1">
                <a:ea typeface="宋体" panose="02010600030101010101" pitchFamily="2" charset="-122"/>
              </a:rPr>
              <a:t>，在直线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上找一点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，使得</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MCP</a:t>
            </a:r>
            <a:r>
              <a:rPr lang="zh-CN" sz="2400" b="1">
                <a:ea typeface="宋体" panose="02010600030101010101" pitchFamily="2" charset="-122"/>
              </a:rPr>
              <a:t>与</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ea typeface="宋体" panose="02010600030101010101" pitchFamily="2" charset="-122"/>
              </a:rPr>
              <a:t>相似，请在图中作图画出所有符合要求的点</a:t>
            </a:r>
            <a:r>
              <a:rPr lang="en-US" sz="2400" b="1" i="1">
                <a:latin typeface="Times New Roman" panose="02020603050405020304" pitchFamily="18" charset="0"/>
                <a:ea typeface="宋体" panose="02010600030101010101" pitchFamily="2" charset="-122"/>
              </a:rPr>
              <a:t>P</a:t>
            </a:r>
            <a:r>
              <a:rPr lang="en-US" sz="2400" b="1">
                <a:latin typeface="Times New Roman" panose="02020603050405020304" pitchFamily="18" charset="0"/>
                <a:ea typeface="宋体" panose="02010600030101010101" pitchFamily="2" charset="-122"/>
              </a:rPr>
              <a:t>.</a:t>
            </a:r>
            <a:endParaRPr lang="zh-CN" altLang="en-US"/>
          </a:p>
        </p:txBody>
      </p:sp>
      <p:sp>
        <p:nvSpPr>
          <p:cNvPr id="109" name="文本框 108"/>
          <p:cNvSpPr txBox="1"/>
          <p:nvPr/>
        </p:nvSpPr>
        <p:spPr>
          <a:xfrm>
            <a:off x="3698875" y="3672522"/>
            <a:ext cx="5080000" cy="645160"/>
          </a:xfrm>
          <a:prstGeom prst="rect">
            <a:avLst/>
          </a:prstGeom>
          <a:noFill/>
          <a:ln w="9525">
            <a:noFill/>
          </a:ln>
        </p:spPr>
        <p:txBody>
          <a:bodyPr>
            <a:spAutoFit/>
          </a:bodyPr>
          <a:p>
            <a:pPr algn="ctr"/>
            <a:r>
              <a:rPr lang="zh-CN" sz="1800">
                <a:ea typeface="宋体" panose="02010600030101010101" pitchFamily="2" charset="-122"/>
              </a:rPr>
              <a:t>第1题图</a:t>
            </a:r>
            <a:endParaRPr lang="zh-CN" altLang="en-US"/>
          </a:p>
        </p:txBody>
      </p:sp>
      <p:pic>
        <p:nvPicPr>
          <p:cNvPr id="3" name="图片 -2147482553"/>
          <p:cNvPicPr>
            <a:picLocks noChangeAspect="1"/>
          </p:cNvPicPr>
          <p:nvPr/>
        </p:nvPicPr>
        <p:blipFill>
          <a:blip r:embed="rId1"/>
          <a:stretch>
            <a:fillRect/>
          </a:stretch>
        </p:blipFill>
        <p:spPr>
          <a:xfrm>
            <a:off x="5112385" y="2466975"/>
            <a:ext cx="2533650" cy="1429385"/>
          </a:xfrm>
          <a:prstGeom prst="rect">
            <a:avLst/>
          </a:prstGeom>
          <a:noFill/>
          <a:ln w="9525">
            <a:noFill/>
          </a:ln>
        </p:spPr>
      </p:pic>
      <p:grpSp>
        <p:nvGrpSpPr>
          <p:cNvPr id="7" name="组合 6"/>
          <p:cNvGrpSpPr/>
          <p:nvPr/>
        </p:nvGrpSpPr>
        <p:grpSpPr>
          <a:xfrm>
            <a:off x="736600" y="4230688"/>
            <a:ext cx="6654800" cy="2196782"/>
            <a:chOff x="1160" y="6663"/>
            <a:chExt cx="10480" cy="3459"/>
          </a:xfrm>
        </p:grpSpPr>
        <p:sp>
          <p:nvSpPr>
            <p:cNvPr id="4" name="文本框 3"/>
            <p:cNvSpPr txBox="1"/>
            <p:nvPr/>
          </p:nvSpPr>
          <p:spPr>
            <a:xfrm>
              <a:off x="1160" y="6663"/>
              <a:ext cx="8000" cy="725"/>
            </a:xfrm>
            <a:prstGeom prst="rect">
              <a:avLst/>
            </a:prstGeom>
            <a:noFill/>
            <a:ln w="9525">
              <a:noFill/>
            </a:ln>
          </p:spPr>
          <p:txBody>
            <a:bodyPr>
              <a:spAutoFit/>
            </a:bodyPr>
            <a:p>
              <a:r>
                <a:rPr lang="zh-CN" sz="2400" b="1">
                  <a:solidFill>
                    <a:srgbClr val="FF0000"/>
                  </a:solidFill>
                  <a:ea typeface="宋体" panose="02010600030101010101" pitchFamily="2" charset="-122"/>
                </a:rPr>
                <a:t>解：如解图，点</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就是所求点．</a:t>
              </a:r>
              <a:endParaRPr lang="zh-CN" altLang="en-US"/>
            </a:p>
          </p:txBody>
        </p:sp>
        <p:pic>
          <p:nvPicPr>
            <p:cNvPr id="5" name="图片 -214748260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869" y="7388"/>
              <a:ext cx="3882" cy="2154"/>
            </a:xfrm>
            <a:prstGeom prst="rect">
              <a:avLst/>
            </a:prstGeom>
            <a:noFill/>
            <a:ln w="9525">
              <a:noFill/>
            </a:ln>
          </p:spPr>
        </p:pic>
        <p:sp>
          <p:nvSpPr>
            <p:cNvPr id="6" name="文本框 5"/>
            <p:cNvSpPr txBox="1"/>
            <p:nvPr/>
          </p:nvSpPr>
          <p:spPr>
            <a:xfrm>
              <a:off x="5171" y="9542"/>
              <a:ext cx="6469" cy="580"/>
            </a:xfrm>
            <a:prstGeom prst="rect">
              <a:avLst/>
            </a:prstGeom>
            <a:noFill/>
            <a:ln w="9525">
              <a:noFill/>
            </a:ln>
          </p:spPr>
          <p:txBody>
            <a:bodyPr wrap="square">
              <a:spAutoFit/>
            </a:bodyPr>
            <a:p>
              <a:pPr algn="ctr"/>
              <a:r>
                <a:rPr lang="zh-CN" sz="1800">
                  <a:solidFill>
                    <a:srgbClr val="FF0000"/>
                  </a:solidFill>
                  <a:uFillTx/>
                  <a:latin typeface="Times New Roman" panose="02020603050405020304" pitchFamily="18" charset="0"/>
                  <a:ea typeface="宋体" panose="02010600030101010101" pitchFamily="2" charset="-122"/>
                </a:rPr>
                <a:t>第1题解图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9" name="文本框 108"/>
          <p:cNvSpPr txBox="1"/>
          <p:nvPr/>
        </p:nvSpPr>
        <p:spPr>
          <a:xfrm>
            <a:off x="396875" y="941070"/>
            <a:ext cx="11357610"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2. </a:t>
            </a:r>
            <a:r>
              <a:rPr lang="zh-CN" sz="2400" b="1">
                <a:ea typeface="宋体" panose="02010600030101010101" pitchFamily="2" charset="-122"/>
              </a:rPr>
              <a:t>如图，已知点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P</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m</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，过点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作</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轴的垂线</a:t>
            </a:r>
            <a:r>
              <a:rPr lang="en-US" sz="2400" b="1" i="1">
                <a:latin typeface="Times New Roman" panose="02020603050405020304" pitchFamily="18" charset="0"/>
                <a:ea typeface="宋体" panose="02010600030101010101" pitchFamily="2" charset="-122"/>
              </a:rPr>
              <a:t>PQ</a:t>
            </a:r>
            <a:r>
              <a:rPr lang="zh-CN" sz="2400" b="1">
                <a:ea typeface="宋体" panose="02010600030101010101" pitchFamily="2" charset="-122"/>
              </a:rPr>
              <a:t>，过点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作</a:t>
            </a:r>
            <a:r>
              <a:rPr lang="en-US" sz="2400" b="1" i="1">
                <a:latin typeface="Times New Roman" panose="02020603050405020304" pitchFamily="18" charset="0"/>
                <a:ea typeface="宋体" panose="02010600030101010101" pitchFamily="2" charset="-122"/>
              </a:rPr>
              <a:t>AQ</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PQ</a:t>
            </a:r>
            <a:r>
              <a:rPr lang="zh-CN" sz="2400" b="1">
                <a:ea typeface="宋体" panose="02010600030101010101" pitchFamily="2" charset="-122"/>
              </a:rPr>
              <a:t>于点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，连接</a:t>
            </a:r>
            <a:r>
              <a:rPr lang="en-US" sz="2400" b="1" i="1">
                <a:latin typeface="Times New Roman" panose="02020603050405020304" pitchFamily="18" charset="0"/>
                <a:ea typeface="宋体" panose="02010600030101010101" pitchFamily="2" charset="-122"/>
              </a:rPr>
              <a:t>AP</a:t>
            </a:r>
            <a:r>
              <a:rPr lang="zh-CN" sz="2400" b="1">
                <a:ea typeface="宋体" panose="02010600030101010101" pitchFamily="2" charset="-122"/>
              </a:rPr>
              <a:t>，在平面内求作一点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，使</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AQP</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AOC</a:t>
            </a:r>
            <a:r>
              <a:rPr lang="zh-CN" sz="2400" b="1">
                <a:ea typeface="宋体" panose="02010600030101010101" pitchFamily="2" charset="-122"/>
              </a:rPr>
              <a:t>，求出点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的坐标．</a:t>
            </a:r>
            <a:endParaRPr lang="zh-CN" altLang="en-US"/>
          </a:p>
        </p:txBody>
      </p:sp>
      <p:sp>
        <p:nvSpPr>
          <p:cNvPr id="110" name="文本框 109"/>
          <p:cNvSpPr txBox="1"/>
          <p:nvPr/>
        </p:nvSpPr>
        <p:spPr>
          <a:xfrm>
            <a:off x="5222875" y="4986337"/>
            <a:ext cx="5080000" cy="645160"/>
          </a:xfrm>
          <a:prstGeom prst="rect">
            <a:avLst/>
          </a:prstGeom>
          <a:noFill/>
          <a:ln w="9525">
            <a:noFill/>
          </a:ln>
        </p:spPr>
        <p:txBody>
          <a:bodyPr>
            <a:spAutoFit/>
          </a:bodyPr>
          <a:p>
            <a:r>
              <a:rPr lang="zh-CN" sz="1800">
                <a:solidFill>
                  <a:schemeClr val="tx1"/>
                </a:solidFill>
                <a:uFillTx/>
                <a:latin typeface="Times New Roman" panose="02020603050405020304" pitchFamily="18" charset="0"/>
                <a:ea typeface="宋体" panose="02010600030101010101" pitchFamily="2" charset="-122"/>
              </a:rPr>
              <a:t>第2题图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2" name="图片 -2147482552"/>
          <p:cNvPicPr>
            <a:picLocks noChangeAspect="1"/>
          </p:cNvPicPr>
          <p:nvPr/>
        </p:nvPicPr>
        <p:blipFill>
          <a:blip r:embed="rId1"/>
          <a:stretch>
            <a:fillRect/>
          </a:stretch>
        </p:blipFill>
        <p:spPr>
          <a:xfrm>
            <a:off x="4448810" y="2877185"/>
            <a:ext cx="2583815" cy="22447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880110" y="838200"/>
            <a:ext cx="5286375" cy="1990725"/>
          </a:xfrm>
          <a:prstGeom prst="rect">
            <a:avLst/>
          </a:prstGeom>
        </p:spPr>
      </p:pic>
      <p:sp>
        <p:nvSpPr>
          <p:cNvPr id="110" name="文本框 109"/>
          <p:cNvSpPr txBox="1"/>
          <p:nvPr/>
        </p:nvSpPr>
        <p:spPr>
          <a:xfrm>
            <a:off x="807720" y="2747010"/>
            <a:ext cx="9280525"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AQ</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PQ</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∴|</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，即</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endParaRPr lang="zh-CN" altLang="en-US"/>
          </a:p>
        </p:txBody>
      </p:sp>
      <p:sp>
        <p:nvSpPr>
          <p:cNvPr id="4" name="文本框 3"/>
          <p:cNvSpPr txBox="1"/>
          <p:nvPr/>
        </p:nvSpPr>
        <p:spPr>
          <a:xfrm>
            <a:off x="808990" y="3905885"/>
            <a:ext cx="9281160"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解方程</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得</a:t>
            </a:r>
            <a:r>
              <a:rPr lang="en-US" sz="2400" b="1" i="1">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舍去</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endParaRPr lang="zh-CN" altLang="en-US"/>
          </a:p>
        </p:txBody>
      </p:sp>
      <p:pic>
        <p:nvPicPr>
          <p:cNvPr id="5" name="图片 4"/>
          <p:cNvPicPr>
            <a:picLocks noChangeAspect="1"/>
          </p:cNvPicPr>
          <p:nvPr/>
        </p:nvPicPr>
        <p:blipFill>
          <a:blip r:embed="rId2"/>
          <a:stretch>
            <a:fillRect/>
          </a:stretch>
        </p:blipFill>
        <p:spPr>
          <a:xfrm>
            <a:off x="6714490" y="3905885"/>
            <a:ext cx="5286375" cy="800100"/>
          </a:xfrm>
          <a:prstGeom prst="rect">
            <a:avLst/>
          </a:prstGeom>
        </p:spPr>
      </p:pic>
      <p:pic>
        <p:nvPicPr>
          <p:cNvPr id="6" name="图片 5"/>
          <p:cNvPicPr>
            <a:picLocks noChangeAspect="1"/>
          </p:cNvPicPr>
          <p:nvPr/>
        </p:nvPicPr>
        <p:blipFill>
          <a:blip r:embed="rId3"/>
          <a:stretch>
            <a:fillRect/>
          </a:stretch>
        </p:blipFill>
        <p:spPr>
          <a:xfrm>
            <a:off x="7263130" y="3874135"/>
            <a:ext cx="5286375" cy="800100"/>
          </a:xfrm>
          <a:prstGeom prst="rect">
            <a:avLst/>
          </a:prstGeom>
        </p:spPr>
      </p:pic>
      <p:sp>
        <p:nvSpPr>
          <p:cNvPr id="3" name="文本框 2"/>
          <p:cNvSpPr txBox="1"/>
          <p:nvPr/>
        </p:nvSpPr>
        <p:spPr>
          <a:xfrm>
            <a:off x="807720" y="4551045"/>
            <a:ext cx="9266555"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解方程</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得</a:t>
            </a:r>
            <a:r>
              <a:rPr lang="en-US" sz="2400" b="1" i="1">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舍去</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endParaRPr lang="zh-CN" altLang="en-US"/>
          </a:p>
        </p:txBody>
      </p:sp>
      <p:pic>
        <p:nvPicPr>
          <p:cNvPr id="7" name="图片 6"/>
          <p:cNvPicPr>
            <a:picLocks noChangeAspect="1"/>
          </p:cNvPicPr>
          <p:nvPr/>
        </p:nvPicPr>
        <p:blipFill>
          <a:blip r:embed="rId4"/>
          <a:stretch>
            <a:fillRect/>
          </a:stretch>
        </p:blipFill>
        <p:spPr>
          <a:xfrm>
            <a:off x="7012305" y="4551045"/>
            <a:ext cx="5286375" cy="800100"/>
          </a:xfrm>
          <a:prstGeom prst="rect">
            <a:avLst/>
          </a:prstGeom>
        </p:spPr>
      </p:pic>
      <p:pic>
        <p:nvPicPr>
          <p:cNvPr id="8" name="图片 7"/>
          <p:cNvPicPr>
            <a:picLocks noChangeAspect="1"/>
          </p:cNvPicPr>
          <p:nvPr/>
        </p:nvPicPr>
        <p:blipFill>
          <a:blip r:embed="rId5"/>
          <a:stretch>
            <a:fillRect/>
          </a:stretch>
        </p:blipFill>
        <p:spPr>
          <a:xfrm>
            <a:off x="896620" y="5100320"/>
            <a:ext cx="5286375" cy="800100"/>
          </a:xfrm>
          <a:prstGeom prst="rect">
            <a:avLst/>
          </a:prstGeom>
        </p:spPr>
      </p:pic>
      <p:sp>
        <p:nvSpPr>
          <p:cNvPr id="9" name="文本框 8"/>
          <p:cNvSpPr txBox="1"/>
          <p:nvPr/>
        </p:nvSpPr>
        <p:spPr>
          <a:xfrm>
            <a:off x="803910" y="5729288"/>
            <a:ext cx="5080000" cy="645160"/>
          </a:xfrm>
          <a:prstGeom prst="rect">
            <a:avLst/>
          </a:prstGeom>
          <a:noFill/>
          <a:ln w="9525">
            <a:noFill/>
          </a:ln>
        </p:spPr>
        <p:txBody>
          <a:bodyPr>
            <a:spAutoFit/>
          </a:bodyPr>
          <a:p>
            <a:pPr>
              <a:lnSpc>
                <a:spcPct val="150000"/>
              </a:lnSpc>
            </a:pPr>
            <a:r>
              <a:rPr lang="zh-CN" sz="2400" b="1">
                <a:solidFill>
                  <a:srgbClr val="FF0000"/>
                </a:solidFill>
                <a:ea typeface="宋体" panose="02010600030101010101" pitchFamily="2" charset="-122"/>
              </a:rPr>
              <a:t>综上所述，点</a:t>
            </a:r>
            <a:r>
              <a:rPr lang="en-US" sz="2400" b="1" i="1">
                <a:solidFill>
                  <a:srgbClr val="FF0000"/>
                </a:solidFill>
                <a:latin typeface="Times New Roman" panose="02020603050405020304" pitchFamily="18" charset="0"/>
                <a:ea typeface="宋体" panose="02010600030101010101" pitchFamily="2" charset="-122"/>
              </a:rPr>
              <a:t>P</a:t>
            </a:r>
            <a:r>
              <a:rPr lang="zh-CN" sz="2400" b="1">
                <a:solidFill>
                  <a:srgbClr val="FF0000"/>
                </a:solidFill>
                <a:ea typeface="宋体" panose="02010600030101010101" pitchFamily="2" charset="-122"/>
              </a:rPr>
              <a:t>的坐标为</a:t>
            </a:r>
            <a:endParaRPr lang="zh-CN" altLang="en-US"/>
          </a:p>
        </p:txBody>
      </p:sp>
      <p:pic>
        <p:nvPicPr>
          <p:cNvPr id="10" name="图片 9"/>
          <p:cNvPicPr>
            <a:picLocks noChangeAspect="1"/>
          </p:cNvPicPr>
          <p:nvPr/>
        </p:nvPicPr>
        <p:blipFill>
          <a:blip r:embed="rId6"/>
          <a:stretch>
            <a:fillRect/>
          </a:stretch>
        </p:blipFill>
        <p:spPr>
          <a:xfrm>
            <a:off x="4285615" y="568515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0" name="文本框 109"/>
          <p:cNvSpPr txBox="1"/>
          <p:nvPr/>
        </p:nvSpPr>
        <p:spPr>
          <a:xfrm>
            <a:off x="508635" y="843280"/>
            <a:ext cx="11174095"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3. </a:t>
            </a:r>
            <a:r>
              <a:rPr lang="zh-CN" sz="2400" b="1">
                <a:latin typeface="Times New Roman" panose="02020603050405020304" pitchFamily="18" charset="0"/>
                <a:ea typeface="宋体" panose="02010600030101010101" pitchFamily="2" charset="-122"/>
              </a:rPr>
              <a:t>如图，在平面直角坐标系中，已知点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latin typeface="Times New Roman" panose="02020603050405020304" pitchFamily="18" charset="0"/>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latin typeface="Times New Roman" panose="02020603050405020304" pitchFamily="18" charset="0"/>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(1</a:t>
            </a:r>
            <a:r>
              <a:rPr lang="zh-CN" sz="2400" b="1">
                <a:latin typeface="Times New Roman" panose="02020603050405020304" pitchFamily="18" charset="0"/>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(0</a:t>
            </a:r>
            <a:r>
              <a:rPr lang="zh-CN" sz="2400" b="1">
                <a:latin typeface="Times New Roman" panose="02020603050405020304" pitchFamily="18" charset="0"/>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latin typeface="Times New Roman" panose="02020603050405020304" pitchFamily="18" charset="0"/>
                <a:ea typeface="宋体" panose="02010600030101010101" pitchFamily="2" charset="-122"/>
              </a:rPr>
              <a:t>，点</a:t>
            </a:r>
            <a:r>
              <a:rPr lang="en-US" sz="2400" b="1" i="1">
                <a:latin typeface="Times New Roman" panose="02020603050405020304" pitchFamily="18" charset="0"/>
                <a:ea typeface="宋体" panose="02010600030101010101" pitchFamily="2" charset="-122"/>
              </a:rPr>
              <a:t>F</a:t>
            </a:r>
            <a:r>
              <a:rPr lang="zh-CN" sz="2400" b="1">
                <a:latin typeface="Times New Roman" panose="02020603050405020304" pitchFamily="18" charset="0"/>
                <a:ea typeface="宋体" panose="02010600030101010101" pitchFamily="2" charset="-122"/>
              </a:rPr>
              <a:t>是线段</a:t>
            </a:r>
            <a:r>
              <a:rPr lang="en-US" sz="2400" b="1" i="1">
                <a:latin typeface="Times New Roman" panose="02020603050405020304" pitchFamily="18" charset="0"/>
                <a:ea typeface="宋体" panose="02010600030101010101" pitchFamily="2" charset="-122"/>
              </a:rPr>
              <a:t>AC</a:t>
            </a:r>
            <a:r>
              <a:rPr lang="zh-CN" sz="2400" b="1">
                <a:latin typeface="Times New Roman" panose="02020603050405020304" pitchFamily="18" charset="0"/>
                <a:ea typeface="宋体" panose="02010600030101010101" pitchFamily="2" charset="-122"/>
              </a:rPr>
              <a:t>上任意一点，若</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AOF</a:t>
            </a:r>
            <a:r>
              <a:rPr lang="zh-CN" sz="2400" b="1">
                <a:latin typeface="Times New Roman" panose="02020603050405020304" pitchFamily="18" charset="0"/>
                <a:ea typeface="宋体" panose="02010600030101010101" pitchFamily="2" charset="-122"/>
              </a:rPr>
              <a:t>与</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latin typeface="Times New Roman" panose="02020603050405020304" pitchFamily="18" charset="0"/>
                <a:ea typeface="宋体" panose="02010600030101010101" pitchFamily="2" charset="-122"/>
              </a:rPr>
              <a:t>相似，求满足条件的点</a:t>
            </a:r>
            <a:r>
              <a:rPr lang="en-US" sz="2400" b="1" i="1">
                <a:latin typeface="Times New Roman" panose="02020603050405020304" pitchFamily="18" charset="0"/>
                <a:ea typeface="宋体" panose="02010600030101010101" pitchFamily="2" charset="-122"/>
              </a:rPr>
              <a:t>F</a:t>
            </a:r>
            <a:r>
              <a:rPr lang="zh-CN" sz="2400" b="1">
                <a:latin typeface="Times New Roman" panose="02020603050405020304" pitchFamily="18" charset="0"/>
                <a:ea typeface="宋体" panose="02010600030101010101" pitchFamily="2" charset="-122"/>
              </a:rPr>
              <a:t>的坐标．</a:t>
            </a:r>
            <a:endParaRPr lang="zh-CN" altLang="en-US">
              <a:latin typeface="Times New Roman" panose="02020603050405020304" pitchFamily="18" charset="0"/>
            </a:endParaRPr>
          </a:p>
        </p:txBody>
      </p:sp>
      <p:sp>
        <p:nvSpPr>
          <p:cNvPr id="111" name="文本框 110"/>
          <p:cNvSpPr txBox="1"/>
          <p:nvPr/>
        </p:nvSpPr>
        <p:spPr>
          <a:xfrm>
            <a:off x="3210560" y="3812223"/>
            <a:ext cx="5080000" cy="645160"/>
          </a:xfrm>
          <a:prstGeom prst="rect">
            <a:avLst/>
          </a:prstGeom>
          <a:noFill/>
          <a:ln w="9525">
            <a:noFill/>
          </a:ln>
        </p:spPr>
        <p:txBody>
          <a:bodyPr>
            <a:spAutoFit/>
          </a:bodyPr>
          <a:p>
            <a:pPr algn="ctr"/>
            <a:r>
              <a:rPr lang="zh-CN" sz="1800">
                <a:latin typeface="Times New Roman" panose="02020603050405020304" pitchFamily="18" charset="0"/>
                <a:ea typeface="宋体" panose="02010600030101010101" pitchFamily="2" charset="-122"/>
              </a:rPr>
              <a:t>第3题图</a:t>
            </a:r>
            <a:endParaRPr lang="zh-CN" altLang="en-US" sz="1800">
              <a:latin typeface="Times New Roman" panose="02020603050405020304" pitchFamily="18" charset="0"/>
              <a:ea typeface="宋体" panose="02010600030101010101" pitchFamily="2" charset="-122"/>
            </a:endParaRPr>
          </a:p>
        </p:txBody>
      </p:sp>
      <p:pic>
        <p:nvPicPr>
          <p:cNvPr id="2" name="图片 -2147482551"/>
          <p:cNvPicPr>
            <a:picLocks noChangeAspect="1"/>
          </p:cNvPicPr>
          <p:nvPr/>
        </p:nvPicPr>
        <p:blipFill>
          <a:blip r:embed="rId1"/>
          <a:stretch>
            <a:fillRect/>
          </a:stretch>
        </p:blipFill>
        <p:spPr>
          <a:xfrm>
            <a:off x="4724400" y="2072005"/>
            <a:ext cx="2015490" cy="2015490"/>
          </a:xfrm>
          <a:prstGeom prst="rect">
            <a:avLst/>
          </a:prstGeom>
          <a:noFill/>
          <a:ln w="9525">
            <a:noFill/>
          </a:ln>
        </p:spPr>
      </p:pic>
      <p:sp>
        <p:nvSpPr>
          <p:cNvPr id="3" name="文本框 2"/>
          <p:cNvSpPr txBox="1"/>
          <p:nvPr/>
        </p:nvSpPr>
        <p:spPr>
          <a:xfrm>
            <a:off x="580390" y="4695190"/>
            <a:ext cx="7945120" cy="1198880"/>
          </a:xfrm>
          <a:prstGeom prst="rect">
            <a:avLst/>
          </a:prstGeom>
          <a:noFill/>
          <a:ln w="9525">
            <a:noFill/>
          </a:ln>
        </p:spPr>
        <p:txBody>
          <a:bodyPr wrap="square">
            <a:spAutoFit/>
          </a:bodyPr>
          <a:p>
            <a:pPr>
              <a:lnSpc>
                <a:spcPct val="150000"/>
              </a:lnSpc>
            </a:pPr>
            <a:r>
              <a:rPr lang="zh-CN" sz="2400" b="1">
                <a:solidFill>
                  <a:srgbClr val="FF0000"/>
                </a:solidFill>
                <a:latin typeface="Times New Roman" panose="02020603050405020304" pitchFamily="18" charset="0"/>
                <a:ea typeface="宋体" panose="02010600030101010101" pitchFamily="2" charset="-122"/>
              </a:rPr>
              <a:t>解：如解图</a:t>
            </a:r>
            <a:r>
              <a:rPr lang="en-US" sz="2400" b="1">
                <a:solidFill>
                  <a:srgbClr val="FF0000"/>
                </a:solidFill>
                <a:latin typeface="Times New Roman" panose="02020603050405020304" pitchFamily="18" charset="0"/>
                <a:ea typeface="宋体" panose="02010600030101010101" pitchFamily="2" charset="-122"/>
              </a:rPr>
              <a:t>①</a:t>
            </a:r>
            <a:r>
              <a:rPr lang="zh-CN" sz="2400" b="1">
                <a:solidFill>
                  <a:srgbClr val="FF0000"/>
                </a:solidFill>
                <a:latin typeface="Times New Roman" panose="02020603050405020304" pitchFamily="18" charset="0"/>
                <a:ea typeface="宋体" panose="02010600030101010101" pitchFamily="2" charset="-122"/>
              </a:rPr>
              <a:t>，过</a:t>
            </a:r>
            <a:r>
              <a:rPr lang="en-US" sz="2400" b="1" i="1">
                <a:solidFill>
                  <a:srgbClr val="FF0000"/>
                </a:solidFill>
                <a:latin typeface="Times New Roman" panose="02020603050405020304" pitchFamily="18" charset="0"/>
                <a:ea typeface="宋体" panose="02010600030101010101" pitchFamily="2" charset="-122"/>
              </a:rPr>
              <a:t>O</a:t>
            </a:r>
            <a:r>
              <a:rPr lang="zh-CN" sz="2400" b="1">
                <a:solidFill>
                  <a:srgbClr val="FF0000"/>
                </a:solidFill>
                <a:latin typeface="Times New Roman" panose="02020603050405020304" pitchFamily="18" charset="0"/>
                <a:ea typeface="宋体" panose="02010600030101010101" pitchFamily="2" charset="-122"/>
              </a:rPr>
              <a:t>点作</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latin typeface="Times New Roman" panose="02020603050405020304" pitchFamily="18" charset="0"/>
                <a:ea typeface="宋体" panose="02010600030101010101" pitchFamily="2" charset="-122"/>
              </a:rPr>
              <a:t>的平行线，交</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latin typeface="Times New Roman" panose="02020603050405020304" pitchFamily="18" charset="0"/>
                <a:ea typeface="宋体" panose="02010600030101010101" pitchFamily="2" charset="-122"/>
              </a:rPr>
              <a:t>于点</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latin typeface="Times New Roman" panose="02020603050405020304" pitchFamily="18" charset="0"/>
                <a:ea typeface="宋体" panose="02010600030101010101" pitchFamily="2" charset="-122"/>
              </a:rPr>
              <a:t>，过点</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latin typeface="Times New Roman" panose="02020603050405020304" pitchFamily="18" charset="0"/>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latin typeface="Times New Roman" panose="02020603050405020304" pitchFamily="18" charset="0"/>
                <a:ea typeface="宋体" panose="02010600030101010101" pitchFamily="2" charset="-122"/>
              </a:rPr>
              <a:t>轴于点</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endParaRPr lang="zh-CN" altLang="en-US">
              <a:latin typeface="Times New Roman" panose="02020603050405020304" pitchFamily="18" charset="0"/>
            </a:endParaRPr>
          </a:p>
        </p:txBody>
      </p:sp>
      <p:sp>
        <p:nvSpPr>
          <p:cNvPr id="5" name="文本框 4"/>
          <p:cNvSpPr txBox="1"/>
          <p:nvPr/>
        </p:nvSpPr>
        <p:spPr>
          <a:xfrm>
            <a:off x="9152890" y="5750560"/>
            <a:ext cx="1735455" cy="368300"/>
          </a:xfrm>
          <a:prstGeom prst="rect">
            <a:avLst/>
          </a:prstGeom>
          <a:noFill/>
          <a:ln w="9525">
            <a:noFill/>
          </a:ln>
        </p:spPr>
        <p:txBody>
          <a:bodyPr wrap="square">
            <a:spAutoFit/>
          </a:bodyPr>
          <a:p>
            <a:r>
              <a:rPr lang="zh-CN" sz="1800">
                <a:solidFill>
                  <a:srgbClr val="FF0000"/>
                </a:solidFill>
                <a:latin typeface="Times New Roman" panose="02020603050405020304" pitchFamily="18" charset="0"/>
                <a:ea typeface="宋体" panose="02010600030101010101" pitchFamily="2" charset="-122"/>
              </a:rPr>
              <a:t>第3题解图</a:t>
            </a:r>
            <a:r>
              <a:rPr lang="zh-CN" sz="1800">
                <a:solidFill>
                  <a:srgbClr val="FF0000"/>
                </a:solidFill>
                <a:ea typeface="宋体" panose="02010600030101010101" pitchFamily="2" charset="-122"/>
              </a:rPr>
              <a:t>①</a:t>
            </a:r>
            <a:endParaRPr lang="zh-CN" altLang="en-US" sz="1800">
              <a:solidFill>
                <a:srgbClr val="FF0000"/>
              </a:solidFill>
              <a:ea typeface="宋体" panose="02010600030101010101" pitchFamily="2" charset="-122"/>
            </a:endParaRPr>
          </a:p>
        </p:txBody>
      </p:sp>
      <p:pic>
        <p:nvPicPr>
          <p:cNvPr id="4" name="图片 -214748260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722995" y="3799840"/>
            <a:ext cx="2257425" cy="19507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5" grpId="1"/>
      <p:bldP spid="3" grpId="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 name="文本框 110"/>
          <p:cNvSpPr txBox="1"/>
          <p:nvPr/>
        </p:nvSpPr>
        <p:spPr>
          <a:xfrm>
            <a:off x="989330" y="835660"/>
            <a:ext cx="10018395" cy="341503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OB</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OF</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AOF</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又</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AOF</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a:t>
            </a:r>
            <a:endParaRPr lang="zh-CN" altLang="en-US"/>
          </a:p>
        </p:txBody>
      </p:sp>
      <p:graphicFrame>
        <p:nvGraphicFramePr>
          <p:cNvPr id="2" name="对象 1"/>
          <p:cNvGraphicFramePr/>
          <p:nvPr/>
        </p:nvGraphicFramePr>
        <p:xfrm>
          <a:off x="5718810" y="1578610"/>
          <a:ext cx="559435" cy="355600"/>
        </p:xfrm>
        <a:graphic>
          <a:graphicData uri="http://schemas.openxmlformats.org/presentationml/2006/ole">
            <mc:AlternateContent xmlns:mc="http://schemas.openxmlformats.org/markup-compatibility/2006">
              <mc:Choice xmlns:v="urn:schemas-microsoft-com:vml" Requires="v">
                <p:oleObj spid="_x0000_s3" name="" r:id="rId1" imgW="584200" imgH="381000" progId="Equation.DSMT4">
                  <p:embed/>
                </p:oleObj>
              </mc:Choice>
              <mc:Fallback>
                <p:oleObj name="" r:id="rId1" imgW="584200" imgH="381000" progId="Equation.DSMT4">
                  <p:embed/>
                  <p:pic>
                    <p:nvPicPr>
                      <p:cNvPr id="0" name="图片 2"/>
                      <p:cNvPicPr/>
                      <p:nvPr/>
                    </p:nvPicPr>
                    <p:blipFill>
                      <a:blip r:embed="rId2"/>
                      <a:stretch>
                        <a:fillRect/>
                      </a:stretch>
                    </p:blipFill>
                    <p:spPr>
                      <a:xfrm>
                        <a:off x="5718810" y="1578610"/>
                        <a:ext cx="559435" cy="355600"/>
                      </a:xfrm>
                      <a:prstGeom prst="rect">
                        <a:avLst/>
                      </a:prstGeom>
                    </p:spPr>
                  </p:pic>
                </p:oleObj>
              </mc:Fallback>
            </mc:AlternateContent>
          </a:graphicData>
        </a:graphic>
      </p:graphicFrame>
      <p:sp>
        <p:nvSpPr>
          <p:cNvPr id="4" name="文本框 3"/>
          <p:cNvSpPr txBox="1"/>
          <p:nvPr/>
        </p:nvSpPr>
        <p:spPr>
          <a:xfrm>
            <a:off x="1007745" y="4140835"/>
            <a:ext cx="9999980" cy="230695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OF</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AOF</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又</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AOF</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762000" y="850900"/>
            <a:ext cx="10640695" cy="1198880"/>
          </a:xfrm>
          <a:prstGeom prst="rect">
            <a:avLst/>
          </a:prstGeom>
          <a:noFill/>
          <a:ln w="9525">
            <a:noFill/>
          </a:ln>
        </p:spPr>
        <p:txBody>
          <a:bodyPr wrap="square">
            <a:spAutoFit/>
          </a:bodyPr>
          <a:p>
            <a:pPr>
              <a:lnSpc>
                <a:spcPct val="150000"/>
              </a:lnSpc>
            </a:pPr>
            <a:r>
              <a:rPr lang="zh-CN" sz="2400" b="1">
                <a:ea typeface="宋体" panose="02010600030101010101" pitchFamily="2" charset="-122"/>
              </a:rPr>
              <a:t>类型二　</a:t>
            </a:r>
            <a:r>
              <a:rPr lang="en-US" sz="2400" b="1">
                <a:latin typeface="Times New Roman" panose="02020603050405020304" pitchFamily="18" charset="0"/>
                <a:ea typeface="宋体" panose="02010600030101010101" pitchFamily="2" charset="-122"/>
              </a:rPr>
              <a:t> </a:t>
            </a:r>
            <a:r>
              <a:rPr lang="zh-CN" sz="2400" b="1">
                <a:ea typeface="宋体" panose="02010600030101010101" pitchFamily="2" charset="-122"/>
              </a:rPr>
              <a:t>表达式未知</a:t>
            </a:r>
            <a:r>
              <a:rPr lang="en-US" sz="2400" b="1">
                <a:latin typeface="Times New Roman" panose="02020603050405020304" pitchFamily="18" charset="0"/>
                <a:ea typeface="宋体" panose="02010600030101010101" pitchFamily="2" charset="-122"/>
              </a:rPr>
              <a:t>3. </a:t>
            </a:r>
            <a:r>
              <a:rPr lang="zh-CN" sz="2400" b="1">
                <a:ea typeface="宋体" panose="02010600030101010101" pitchFamily="2" charset="-122"/>
              </a:rPr>
              <a:t>已知抛物线的顶点坐标为</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，且经过点</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，求抛物线的表达式．</a:t>
            </a:r>
            <a:endParaRPr lang="zh-CN" altLang="en-US"/>
          </a:p>
        </p:txBody>
      </p:sp>
      <p:sp>
        <p:nvSpPr>
          <p:cNvPr id="2" name="文本框 1"/>
          <p:cNvSpPr txBox="1"/>
          <p:nvPr/>
        </p:nvSpPr>
        <p:spPr>
          <a:xfrm>
            <a:off x="761365" y="2019300"/>
            <a:ext cx="10641330" cy="286131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抛物线的顶点坐标为</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设抛物线的表达式为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将点</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代入，得</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解得</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∴</a:t>
            </a:r>
            <a:r>
              <a:rPr lang="zh-CN" sz="2400" b="1">
                <a:solidFill>
                  <a:srgbClr val="FF0000"/>
                </a:solidFill>
                <a:ea typeface="宋体" panose="02010600030101010101" pitchFamily="2" charset="-122"/>
              </a:rPr>
              <a:t>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1234440" y="948055"/>
            <a:ext cx="5286375" cy="1590675"/>
          </a:xfrm>
          <a:prstGeom prst="rect">
            <a:avLst/>
          </a:prstGeom>
        </p:spPr>
      </p:pic>
      <p:sp>
        <p:nvSpPr>
          <p:cNvPr id="111" name="文本框 110"/>
          <p:cNvSpPr txBox="1"/>
          <p:nvPr/>
        </p:nvSpPr>
        <p:spPr>
          <a:xfrm>
            <a:off x="1156335" y="2395220"/>
            <a:ext cx="955167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AMF</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AMF</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AOC</a:t>
            </a:r>
            <a:r>
              <a:rPr lang="zh-CN" sz="2400" b="1">
                <a:solidFill>
                  <a:srgbClr val="FF0000"/>
                </a:solidFill>
                <a:ea typeface="宋体" panose="02010600030101010101" pitchFamily="2" charset="-122"/>
              </a:rPr>
              <a:t>，</a:t>
            </a:r>
            <a:endParaRPr lang="zh-CN" altLang="en-US"/>
          </a:p>
        </p:txBody>
      </p:sp>
      <p:pic>
        <p:nvPicPr>
          <p:cNvPr id="3" name="图片 2"/>
          <p:cNvPicPr>
            <a:picLocks noChangeAspect="1"/>
          </p:cNvPicPr>
          <p:nvPr/>
        </p:nvPicPr>
        <p:blipFill>
          <a:blip r:embed="rId2"/>
          <a:stretch>
            <a:fillRect/>
          </a:stretch>
        </p:blipFill>
        <p:spPr>
          <a:xfrm>
            <a:off x="1234440" y="3397250"/>
            <a:ext cx="5286375" cy="1190625"/>
          </a:xfrm>
          <a:prstGeom prst="rect">
            <a:avLst/>
          </a:prstGeom>
        </p:spPr>
      </p:pic>
      <p:pic>
        <p:nvPicPr>
          <p:cNvPr id="5" name="图片 4"/>
          <p:cNvPicPr>
            <a:picLocks noChangeAspect="1"/>
          </p:cNvPicPr>
          <p:nvPr/>
        </p:nvPicPr>
        <p:blipFill>
          <a:blip r:embed="rId3"/>
          <a:stretch>
            <a:fillRect/>
          </a:stretch>
        </p:blipFill>
        <p:spPr>
          <a:xfrm>
            <a:off x="1234440" y="4622800"/>
            <a:ext cx="5286375" cy="1590675"/>
          </a:xfrm>
          <a:prstGeom prst="rect">
            <a:avLst/>
          </a:prstGeom>
        </p:spPr>
      </p:pic>
      <p:pic>
        <p:nvPicPr>
          <p:cNvPr id="6" name="图片 5"/>
          <p:cNvPicPr>
            <a:picLocks noChangeAspect="1"/>
          </p:cNvPicPr>
          <p:nvPr/>
        </p:nvPicPr>
        <p:blipFill>
          <a:blip r:embed="rId4"/>
          <a:stretch>
            <a:fillRect/>
          </a:stretch>
        </p:blipFill>
        <p:spPr>
          <a:xfrm>
            <a:off x="4164965" y="541337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 name="文本框 110"/>
          <p:cNvSpPr txBox="1"/>
          <p:nvPr/>
        </p:nvSpPr>
        <p:spPr>
          <a:xfrm>
            <a:off x="865505" y="855980"/>
            <a:ext cx="10602595"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如解图</a:t>
            </a:r>
            <a:r>
              <a:rPr lang="en-US" sz="2400" b="1">
                <a:solidFill>
                  <a:srgbClr val="FF0000"/>
                </a:solidFill>
                <a:latin typeface="Times New Roman" panose="02020603050405020304" pitchFamily="18" charset="0"/>
                <a:ea typeface="宋体" panose="02010600030101010101" pitchFamily="2" charset="-122"/>
              </a:rPr>
              <a:t>②</a:t>
            </a:r>
            <a:r>
              <a:rPr lang="zh-CN" sz="2400" b="1">
                <a:solidFill>
                  <a:srgbClr val="FF0000"/>
                </a:solidFill>
                <a:ea typeface="宋体" panose="02010600030101010101" pitchFamily="2" charset="-122"/>
              </a:rPr>
              <a:t>，过点</a:t>
            </a:r>
            <a:r>
              <a:rPr lang="en-US" sz="2400" b="1" i="1">
                <a:solidFill>
                  <a:srgbClr val="FF0000"/>
                </a:solidFill>
                <a:latin typeface="Times New Roman" panose="02020603050405020304" pitchFamily="18" charset="0"/>
                <a:ea typeface="宋体" panose="02010600030101010101" pitchFamily="2" charset="-122"/>
              </a:rPr>
              <a:t>O</a:t>
            </a:r>
            <a:r>
              <a:rPr lang="zh-CN" sz="2400" b="1">
                <a:solidFill>
                  <a:srgbClr val="FF0000"/>
                </a:solidFill>
                <a:ea typeface="宋体" panose="02010600030101010101" pitchFamily="2" charset="-122"/>
              </a:rPr>
              <a:t>作</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AOF</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ACB</a:t>
            </a:r>
            <a:r>
              <a:rPr lang="zh-CN" sz="2400" b="1">
                <a:solidFill>
                  <a:srgbClr val="FF0000"/>
                </a:solidFill>
                <a:ea typeface="宋体" panose="02010600030101010101" pitchFamily="2" charset="-122"/>
              </a:rPr>
              <a:t>交</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于点</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，则</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AOF</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ACB</a:t>
            </a:r>
            <a:r>
              <a:rPr lang="zh-CN" sz="2400" b="1">
                <a:solidFill>
                  <a:srgbClr val="FF0000"/>
                </a:solidFill>
                <a:ea typeface="宋体" panose="02010600030101010101" pitchFamily="2" charset="-122"/>
              </a:rPr>
              <a:t>时，过点</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N</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轴于点</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865505" y="2054860"/>
            <a:ext cx="5286375" cy="800100"/>
          </a:xfrm>
          <a:prstGeom prst="rect">
            <a:avLst/>
          </a:prstGeom>
        </p:spPr>
      </p:pic>
      <p:pic>
        <p:nvPicPr>
          <p:cNvPr id="3" name="图片 2"/>
          <p:cNvPicPr>
            <a:picLocks noChangeAspect="1"/>
          </p:cNvPicPr>
          <p:nvPr/>
        </p:nvPicPr>
        <p:blipFill>
          <a:blip r:embed="rId2"/>
          <a:stretch>
            <a:fillRect/>
          </a:stretch>
        </p:blipFill>
        <p:spPr>
          <a:xfrm>
            <a:off x="865505" y="2968625"/>
            <a:ext cx="5286375" cy="400050"/>
          </a:xfrm>
          <a:prstGeom prst="rect">
            <a:avLst/>
          </a:prstGeom>
        </p:spPr>
      </p:pic>
      <p:sp>
        <p:nvSpPr>
          <p:cNvPr id="4" name="文本框 3"/>
          <p:cNvSpPr txBox="1"/>
          <p:nvPr/>
        </p:nvSpPr>
        <p:spPr>
          <a:xfrm>
            <a:off x="793750" y="3343592"/>
            <a:ext cx="5080000" cy="1198880"/>
          </a:xfrm>
          <a:prstGeom prst="rect">
            <a:avLst/>
          </a:prstGeom>
          <a:noFill/>
          <a:ln w="9525">
            <a:noFill/>
          </a:ln>
        </p:spPr>
        <p:txBody>
          <a:bodyPr>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AN</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此时</a:t>
            </a:r>
            <a:r>
              <a:rPr lang="en-US" sz="2400" b="1" i="1">
                <a:solidFill>
                  <a:srgbClr val="FF0000"/>
                </a:solidFill>
                <a:latin typeface="Times New Roman" panose="02020603050405020304" pitchFamily="18" charset="0"/>
                <a:ea typeface="宋体" panose="02010600030101010101" pitchFamily="2" charset="-122"/>
              </a:rPr>
              <a:t>F</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endParaRPr lang="zh-CN" altLang="en-US"/>
          </a:p>
        </p:txBody>
      </p:sp>
      <p:sp>
        <p:nvSpPr>
          <p:cNvPr id="6" name="文本框 5"/>
          <p:cNvSpPr txBox="1"/>
          <p:nvPr/>
        </p:nvSpPr>
        <p:spPr>
          <a:xfrm>
            <a:off x="5142230" y="3958590"/>
            <a:ext cx="5080000" cy="368300"/>
          </a:xfrm>
          <a:prstGeom prst="rect">
            <a:avLst/>
          </a:prstGeom>
          <a:noFill/>
          <a:ln w="9525">
            <a:noFill/>
          </a:ln>
        </p:spPr>
        <p:txBody>
          <a:bodyPr>
            <a:spAutoFit/>
          </a:bodyPr>
          <a:p>
            <a:pPr algn="ctr"/>
            <a:r>
              <a:rPr lang="zh-CN" sz="1800">
                <a:solidFill>
                  <a:srgbClr val="FF0000"/>
                </a:solidFill>
                <a:uFillTx/>
                <a:latin typeface="Times New Roman" panose="02020603050405020304" pitchFamily="18" charset="0"/>
                <a:ea typeface="宋体" panose="02010600030101010101" pitchFamily="2" charset="-122"/>
              </a:rPr>
              <a:t>第3题解图②</a:t>
            </a:r>
            <a:endParaRPr lang="zh-CN" altLang="en-US" sz="1800">
              <a:solidFill>
                <a:srgbClr val="FF0000"/>
              </a:solidFill>
              <a:uFillTx/>
              <a:latin typeface="Times New Roman" panose="02020603050405020304" pitchFamily="18" charset="0"/>
              <a:ea typeface="宋体" panose="02010600030101010101" pitchFamily="2" charset="-122"/>
            </a:endParaRPr>
          </a:p>
        </p:txBody>
      </p:sp>
      <p:sp>
        <p:nvSpPr>
          <p:cNvPr id="7" name="文本框 6"/>
          <p:cNvSpPr txBox="1"/>
          <p:nvPr/>
        </p:nvSpPr>
        <p:spPr>
          <a:xfrm>
            <a:off x="793750" y="4652010"/>
            <a:ext cx="8611235" cy="460375"/>
          </a:xfrm>
          <a:prstGeom prst="rect">
            <a:avLst/>
          </a:prstGeom>
          <a:noFill/>
          <a:ln w="9525">
            <a:noFill/>
          </a:ln>
        </p:spPr>
        <p:txBody>
          <a:bodyPr wrap="square">
            <a:spAutoFit/>
          </a:bodyPr>
          <a:p>
            <a:r>
              <a:rPr lang="zh-CN" sz="2400" b="1">
                <a:solidFill>
                  <a:srgbClr val="FF0000"/>
                </a:solidFill>
                <a:ea typeface="宋体" panose="02010600030101010101" pitchFamily="2" charset="-122"/>
              </a:rPr>
              <a:t>综上所述，若</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AOF</a:t>
            </a:r>
            <a:r>
              <a:rPr lang="zh-CN" sz="2400" b="1">
                <a:solidFill>
                  <a:srgbClr val="FF0000"/>
                </a:solidFill>
                <a:ea typeface="宋体" panose="02010600030101010101" pitchFamily="2" charset="-122"/>
              </a:rPr>
              <a:t>与</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相似，则点</a:t>
            </a:r>
            <a:r>
              <a:rPr lang="en-US" sz="2400" b="1" i="1">
                <a:solidFill>
                  <a:srgbClr val="FF0000"/>
                </a:solidFill>
                <a:latin typeface="Times New Roman" panose="02020603050405020304" pitchFamily="18" charset="0"/>
                <a:ea typeface="宋体" panose="02010600030101010101" pitchFamily="2" charset="-122"/>
              </a:rPr>
              <a:t>F</a:t>
            </a:r>
            <a:r>
              <a:rPr lang="zh-CN" sz="2400" b="1">
                <a:solidFill>
                  <a:srgbClr val="FF0000"/>
                </a:solidFill>
                <a:ea typeface="宋体" panose="02010600030101010101" pitchFamily="2" charset="-122"/>
              </a:rPr>
              <a:t>的坐标为</a:t>
            </a:r>
            <a:endParaRPr lang="zh-CN" altLang="en-US"/>
          </a:p>
        </p:txBody>
      </p:sp>
      <p:pic>
        <p:nvPicPr>
          <p:cNvPr id="8" name="图片 7"/>
          <p:cNvPicPr>
            <a:picLocks noChangeAspect="1"/>
          </p:cNvPicPr>
          <p:nvPr/>
        </p:nvPicPr>
        <p:blipFill>
          <a:blip r:embed="rId3"/>
          <a:stretch>
            <a:fillRect/>
          </a:stretch>
        </p:blipFill>
        <p:spPr>
          <a:xfrm>
            <a:off x="7872730" y="4481830"/>
            <a:ext cx="5286375" cy="800100"/>
          </a:xfrm>
          <a:prstGeom prst="rect">
            <a:avLst/>
          </a:prstGeom>
        </p:spPr>
      </p:pic>
      <p:pic>
        <p:nvPicPr>
          <p:cNvPr id="9" name="图片 -214748260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664960" y="1793875"/>
            <a:ext cx="2379345" cy="20161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94665" y="877570"/>
            <a:ext cx="11239500" cy="216852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4. </a:t>
            </a:r>
            <a:r>
              <a:rPr lang="zh-CN" sz="2400" b="1">
                <a:ea typeface="宋体" panose="02010600030101010101" pitchFamily="2" charset="-122"/>
              </a:rPr>
              <a:t>如图，抛物线</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       </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    </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两点，与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轴交于点</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，在抛物线上求作点</a:t>
            </a:r>
            <a:r>
              <a:rPr lang="en-US" sz="2400" b="1">
                <a:latin typeface="Times New Roman" panose="02020603050405020304" pitchFamily="18" charset="0"/>
                <a:ea typeface="宋体" panose="02010600030101010101" pitchFamily="2" charset="-122"/>
              </a:rPr>
              <a:t> </a:t>
            </a:r>
            <a:r>
              <a:rPr lang="en-US" sz="2400" b="1" i="1">
                <a:latin typeface="Times New Roman" panose="02020603050405020304" pitchFamily="18" charset="0"/>
                <a:ea typeface="宋体" panose="02010600030101010101" pitchFamily="2" charset="-122"/>
              </a:rPr>
              <a:t>Q</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点 </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除外</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，使以点 </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为顶点的三角形与</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ea typeface="宋体" panose="02010600030101010101" pitchFamily="2" charset="-122"/>
              </a:rPr>
              <a:t>相似．求点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的坐标．</a:t>
            </a:r>
            <a:endParaRPr lang="zh-CN" sz="2400" b="1">
              <a:ea typeface="宋体" panose="02010600030101010101" pitchFamily="2" charset="-122"/>
            </a:endParaRPr>
          </a:p>
          <a:p>
            <a:endParaRPr lang="zh-CN" altLang="en-US"/>
          </a:p>
        </p:txBody>
      </p:sp>
      <p:sp>
        <p:nvSpPr>
          <p:cNvPr id="101" name="文本框 100"/>
          <p:cNvSpPr txBox="1"/>
          <p:nvPr/>
        </p:nvSpPr>
        <p:spPr>
          <a:xfrm>
            <a:off x="3340100" y="5588635"/>
            <a:ext cx="5080000" cy="645160"/>
          </a:xfrm>
          <a:prstGeom prst="rect">
            <a:avLst/>
          </a:prstGeom>
          <a:noFill/>
          <a:ln w="9525">
            <a:noFill/>
          </a:ln>
        </p:spPr>
        <p:txBody>
          <a:bodyPr>
            <a:spAutoFit/>
          </a:bodyPr>
          <a:p>
            <a:pPr algn="ctr"/>
            <a:r>
              <a:rPr lang="zh-CN" sz="1800">
                <a:ea typeface="宋体" panose="02010600030101010101" pitchFamily="2" charset="-122"/>
              </a:rPr>
              <a:t>第4题图</a:t>
            </a:r>
            <a:endParaRPr lang="zh-CN" altLang="en-US"/>
          </a:p>
        </p:txBody>
      </p:sp>
      <p:graphicFrame>
        <p:nvGraphicFramePr>
          <p:cNvPr id="3" name="对象 2"/>
          <p:cNvGraphicFramePr/>
          <p:nvPr/>
        </p:nvGraphicFramePr>
        <p:xfrm>
          <a:off x="3194685" y="877570"/>
          <a:ext cx="419100" cy="702310"/>
        </p:xfrm>
        <a:graphic>
          <a:graphicData uri="http://schemas.openxmlformats.org/presentationml/2006/ole">
            <mc:AlternateContent xmlns:mc="http://schemas.openxmlformats.org/markup-compatibility/2006">
              <mc:Choice xmlns:v="urn:schemas-microsoft-com:vml" Requires="v">
                <p:oleObj spid="_x0000_s4" name="" r:id="rId1" imgW="444500" imgH="736600" progId="Equation.DSMT4">
                  <p:embed/>
                </p:oleObj>
              </mc:Choice>
              <mc:Fallback>
                <p:oleObj name="" r:id="rId1" imgW="444500" imgH="736600" progId="Equation.DSMT4">
                  <p:embed/>
                  <p:pic>
                    <p:nvPicPr>
                      <p:cNvPr id="0" name="图片 3"/>
                      <p:cNvPicPr/>
                      <p:nvPr/>
                    </p:nvPicPr>
                    <p:blipFill>
                      <a:blip r:embed="rId2"/>
                      <a:stretch>
                        <a:fillRect/>
                      </a:stretch>
                    </p:blipFill>
                    <p:spPr>
                      <a:xfrm>
                        <a:off x="3194685" y="877570"/>
                        <a:ext cx="419100" cy="702310"/>
                      </a:xfrm>
                      <a:prstGeom prst="rect">
                        <a:avLst/>
                      </a:prstGeom>
                    </p:spPr>
                  </p:pic>
                </p:oleObj>
              </mc:Fallback>
            </mc:AlternateContent>
          </a:graphicData>
        </a:graphic>
      </p:graphicFrame>
      <p:graphicFrame>
        <p:nvGraphicFramePr>
          <p:cNvPr id="5" name="对象 4"/>
          <p:cNvGraphicFramePr/>
          <p:nvPr/>
        </p:nvGraphicFramePr>
        <p:xfrm>
          <a:off x="4248785" y="877570"/>
          <a:ext cx="203200" cy="702310"/>
        </p:xfrm>
        <a:graphic>
          <a:graphicData uri="http://schemas.openxmlformats.org/presentationml/2006/ole">
            <mc:AlternateContent xmlns:mc="http://schemas.openxmlformats.org/markup-compatibility/2006">
              <mc:Choice xmlns:v="urn:schemas-microsoft-com:vml" Requires="v">
                <p:oleObj spid="_x0000_s6" name="" r:id="rId3" imgW="228600" imgH="736600" progId="Equation.DSMT4">
                  <p:embed/>
                </p:oleObj>
              </mc:Choice>
              <mc:Fallback>
                <p:oleObj name="" r:id="rId3" imgW="228600" imgH="736600" progId="Equation.DSMT4">
                  <p:embed/>
                  <p:pic>
                    <p:nvPicPr>
                      <p:cNvPr id="0" name="图片 5"/>
                      <p:cNvPicPr/>
                      <p:nvPr/>
                    </p:nvPicPr>
                    <p:blipFill>
                      <a:blip r:embed="rId4"/>
                      <a:stretch>
                        <a:fillRect/>
                      </a:stretch>
                    </p:blipFill>
                    <p:spPr>
                      <a:xfrm>
                        <a:off x="4248785" y="877570"/>
                        <a:ext cx="203200" cy="702310"/>
                      </a:xfrm>
                      <a:prstGeom prst="rect">
                        <a:avLst/>
                      </a:prstGeom>
                    </p:spPr>
                  </p:pic>
                </p:oleObj>
              </mc:Fallback>
            </mc:AlternateContent>
          </a:graphicData>
        </a:graphic>
      </p:graphicFrame>
      <p:pic>
        <p:nvPicPr>
          <p:cNvPr id="2" name="图片 -2147482624"/>
          <p:cNvPicPr>
            <a:picLocks noChangeAspect="1"/>
          </p:cNvPicPr>
          <p:nvPr/>
        </p:nvPicPr>
        <p:blipFill>
          <a:blip r:embed="rId5"/>
          <a:stretch>
            <a:fillRect/>
          </a:stretch>
        </p:blipFill>
        <p:spPr>
          <a:xfrm>
            <a:off x="4561840" y="3969385"/>
            <a:ext cx="2817495" cy="1805305"/>
          </a:xfrm>
          <a:prstGeom prst="rect">
            <a:avLst/>
          </a:prstGeom>
          <a:noFill/>
          <a:ln w="9525">
            <a:noFill/>
          </a:ln>
        </p:spPr>
      </p:pic>
      <p:sp>
        <p:nvSpPr>
          <p:cNvPr id="7" name="文本框 6"/>
          <p:cNvSpPr txBox="1"/>
          <p:nvPr/>
        </p:nvSpPr>
        <p:spPr>
          <a:xfrm>
            <a:off x="422910" y="2603500"/>
            <a:ext cx="11289665" cy="1198880"/>
          </a:xfrm>
          <a:prstGeom prst="rect">
            <a:avLst/>
          </a:prstGeom>
          <a:noFill/>
        </p:spPr>
        <p:txBody>
          <a:bodyPr wrap="none" rtlCol="0">
            <a:spAutoFit/>
          </a:bodyPr>
          <a:p>
            <a:pPr algn="l">
              <a:lnSpc>
                <a:spcPct val="150000"/>
              </a:lnSpc>
            </a:pPr>
            <a:r>
              <a:rPr lang="zh-CN" sz="2400" b="1">
                <a:solidFill>
                  <a:srgbClr val="1D41D5"/>
                </a:solidFill>
                <a:uFillTx/>
                <a:latin typeface="Times New Roman" panose="02020603050405020304" pitchFamily="18" charset="0"/>
                <a:ea typeface="楷体" panose="02010609060101010101" charset="-122"/>
                <a:sym typeface="+mn-ea"/>
              </a:rPr>
              <a:t>【思维教练】要使以点</a:t>
            </a:r>
            <a:r>
              <a:rPr lang="en-US" sz="2400" b="1">
                <a:solidFill>
                  <a:srgbClr val="1D41D5"/>
                </a:solidFill>
                <a:uFillTx/>
                <a:latin typeface="Times New Roman" panose="02020603050405020304" pitchFamily="18" charset="0"/>
                <a:ea typeface="楷体" panose="02010609060101010101" charset="-122"/>
                <a:sym typeface="+mn-ea"/>
              </a:rPr>
              <a:t> </a:t>
            </a:r>
            <a:r>
              <a:rPr lang="en-US" sz="2400" b="1" i="1">
                <a:solidFill>
                  <a:srgbClr val="1D41D5"/>
                </a:solidFill>
                <a:uFillTx/>
                <a:latin typeface="Times New Roman" panose="02020603050405020304" pitchFamily="18" charset="0"/>
                <a:ea typeface="楷体" panose="02010609060101010101" charset="-122"/>
                <a:sym typeface="+mn-ea"/>
              </a:rPr>
              <a:t>Q</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A</a:t>
            </a:r>
            <a:r>
              <a:rPr lang="zh-CN"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B</a:t>
            </a:r>
            <a:r>
              <a:rPr lang="zh-CN" sz="2400" b="1">
                <a:solidFill>
                  <a:srgbClr val="1D41D5"/>
                </a:solidFill>
                <a:uFillTx/>
                <a:latin typeface="Times New Roman" panose="02020603050405020304" pitchFamily="18" charset="0"/>
                <a:ea typeface="楷体" panose="02010609060101010101" charset="-122"/>
                <a:sym typeface="+mn-ea"/>
              </a:rPr>
              <a:t>为顶点的三角形与</a:t>
            </a:r>
            <a:r>
              <a:rPr lang="en-US"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ABC</a:t>
            </a:r>
            <a:r>
              <a:rPr lang="zh-CN" sz="2400" b="1">
                <a:solidFill>
                  <a:srgbClr val="1D41D5"/>
                </a:solidFill>
                <a:uFillTx/>
                <a:latin typeface="Times New Roman" panose="02020603050405020304" pitchFamily="18" charset="0"/>
                <a:ea typeface="楷体" panose="02010609060101010101" charset="-122"/>
                <a:sym typeface="+mn-ea"/>
              </a:rPr>
              <a:t>相似，对应顶点不确定，</a:t>
            </a:r>
            <a:endParaRPr lang="zh-CN" sz="2400" b="1">
              <a:solidFill>
                <a:srgbClr val="1D41D5"/>
              </a:solidFill>
              <a:uFillTx/>
              <a:latin typeface="Times New Roman" panose="02020603050405020304" pitchFamily="18" charset="0"/>
              <a:ea typeface="楷体" panose="02010609060101010101" charset="-122"/>
              <a:sym typeface="+mn-ea"/>
            </a:endParaRPr>
          </a:p>
          <a:p>
            <a:pPr algn="l">
              <a:lnSpc>
                <a:spcPct val="150000"/>
              </a:lnSpc>
            </a:pPr>
            <a:r>
              <a:rPr lang="zh-CN" sz="2400" b="1">
                <a:solidFill>
                  <a:srgbClr val="1D41D5"/>
                </a:solidFill>
                <a:uFillTx/>
                <a:latin typeface="Times New Roman" panose="02020603050405020304" pitchFamily="18" charset="0"/>
                <a:ea typeface="楷体" panose="02010609060101010101" charset="-122"/>
                <a:sym typeface="+mn-ea"/>
              </a:rPr>
              <a:t>故需分</a:t>
            </a:r>
            <a:r>
              <a:rPr lang="en-US" sz="2400" b="1">
                <a:solidFill>
                  <a:srgbClr val="1D41D5"/>
                </a:solidFill>
                <a:uFillTx/>
                <a:latin typeface="Times New Roman" panose="02020603050405020304" pitchFamily="18" charset="0"/>
                <a:ea typeface="楷体" panose="02010609060101010101" charset="-122"/>
                <a:sym typeface="+mn-ea"/>
              </a:rPr>
              <a:t>①△</a:t>
            </a:r>
            <a:r>
              <a:rPr lang="en-US" sz="2400" b="1" i="1">
                <a:solidFill>
                  <a:srgbClr val="1D41D5"/>
                </a:solidFill>
                <a:uFillTx/>
                <a:latin typeface="Times New Roman" panose="02020603050405020304" pitchFamily="18" charset="0"/>
                <a:ea typeface="楷体" panose="02010609060101010101" charset="-122"/>
                <a:sym typeface="+mn-ea"/>
              </a:rPr>
              <a:t>ABC</a:t>
            </a:r>
            <a:r>
              <a:rPr lang="en-US"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BAQ</a:t>
            </a:r>
            <a:r>
              <a:rPr lang="zh-CN" sz="2400" b="1">
                <a:solidFill>
                  <a:srgbClr val="1D41D5"/>
                </a:solidFill>
                <a:uFillTx/>
                <a:latin typeface="Times New Roman" panose="02020603050405020304" pitchFamily="18" charset="0"/>
                <a:ea typeface="楷体" panose="02010609060101010101" charset="-122"/>
                <a:sym typeface="+mn-ea"/>
              </a:rPr>
              <a:t>；</a:t>
            </a:r>
            <a:r>
              <a:rPr lang="en-US" sz="2400" b="1">
                <a:solidFill>
                  <a:srgbClr val="1D41D5"/>
                </a:solidFill>
                <a:uFillTx/>
                <a:latin typeface="Times New Roman" panose="02020603050405020304" pitchFamily="18" charset="0"/>
                <a:ea typeface="楷体" panose="02010609060101010101" charset="-122"/>
                <a:sym typeface="+mn-ea"/>
              </a:rPr>
              <a:t>②△</a:t>
            </a:r>
            <a:r>
              <a:rPr lang="en-US" sz="2400" b="1" i="1">
                <a:solidFill>
                  <a:srgbClr val="1D41D5"/>
                </a:solidFill>
                <a:uFillTx/>
                <a:latin typeface="Times New Roman" panose="02020603050405020304" pitchFamily="18" charset="0"/>
                <a:ea typeface="楷体" panose="02010609060101010101" charset="-122"/>
                <a:sym typeface="+mn-ea"/>
              </a:rPr>
              <a:t>ABC</a:t>
            </a:r>
            <a:r>
              <a:rPr lang="en-US"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AQB</a:t>
            </a:r>
            <a:r>
              <a:rPr lang="zh-CN" sz="2400" b="1">
                <a:solidFill>
                  <a:srgbClr val="1D41D5"/>
                </a:solidFill>
                <a:uFillTx/>
                <a:latin typeface="Times New Roman" panose="02020603050405020304" pitchFamily="18" charset="0"/>
                <a:ea typeface="楷体" panose="02010609060101010101" charset="-122"/>
                <a:sym typeface="+mn-ea"/>
              </a:rPr>
              <a:t>；</a:t>
            </a:r>
            <a:r>
              <a:rPr lang="en-US" sz="2400" b="1">
                <a:solidFill>
                  <a:srgbClr val="1D41D5"/>
                </a:solidFill>
                <a:uFillTx/>
                <a:latin typeface="Times New Roman" panose="02020603050405020304" pitchFamily="18" charset="0"/>
                <a:ea typeface="楷体" panose="02010609060101010101" charset="-122"/>
                <a:sym typeface="+mn-ea"/>
              </a:rPr>
              <a:t>③△</a:t>
            </a:r>
            <a:r>
              <a:rPr lang="en-US" sz="2400" b="1" i="1">
                <a:solidFill>
                  <a:srgbClr val="1D41D5"/>
                </a:solidFill>
                <a:uFillTx/>
                <a:latin typeface="Times New Roman" panose="02020603050405020304" pitchFamily="18" charset="0"/>
                <a:ea typeface="楷体" panose="02010609060101010101" charset="-122"/>
                <a:sym typeface="+mn-ea"/>
              </a:rPr>
              <a:t>ABC</a:t>
            </a:r>
            <a:r>
              <a:rPr lang="en-US" sz="2400" b="1">
                <a:solidFill>
                  <a:srgbClr val="1D41D5"/>
                </a:solidFill>
                <a:uFillTx/>
                <a:latin typeface="Times New Roman" panose="02020603050405020304" pitchFamily="18" charset="0"/>
                <a:ea typeface="楷体" panose="02010609060101010101" charset="-122"/>
                <a:sym typeface="+mn-ea"/>
              </a:rPr>
              <a:t>∽△</a:t>
            </a:r>
            <a:r>
              <a:rPr lang="en-US" sz="2400" b="1" i="1">
                <a:solidFill>
                  <a:srgbClr val="1D41D5"/>
                </a:solidFill>
                <a:uFillTx/>
                <a:latin typeface="Times New Roman" panose="02020603050405020304" pitchFamily="18" charset="0"/>
                <a:ea typeface="楷体" panose="02010609060101010101" charset="-122"/>
                <a:sym typeface="+mn-ea"/>
              </a:rPr>
              <a:t>BQA</a:t>
            </a:r>
            <a:r>
              <a:rPr lang="zh-CN" sz="2400" b="1">
                <a:solidFill>
                  <a:srgbClr val="1D41D5"/>
                </a:solidFill>
                <a:uFillTx/>
                <a:latin typeface="Times New Roman" panose="02020603050405020304" pitchFamily="18" charset="0"/>
                <a:ea typeface="楷体" panose="02010609060101010101" charset="-122"/>
                <a:sym typeface="+mn-ea"/>
              </a:rPr>
              <a:t>三种情况讨论．</a:t>
            </a:r>
            <a:endParaRPr lang="zh-CN" altLang="en-US" sz="2400" b="1">
              <a:solidFill>
                <a:srgbClr val="1D41D5"/>
              </a:solidFill>
              <a:uFillTx/>
              <a:latin typeface="Times New Roman" panose="02020603050405020304" pitchFamily="18" charset="0"/>
              <a:ea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443865" y="812165"/>
            <a:ext cx="11468100" cy="2306955"/>
          </a:xfrm>
          <a:prstGeom prst="rect">
            <a:avLst/>
          </a:prstGeom>
          <a:noFill/>
          <a:ln w="9525">
            <a:noFill/>
          </a:ln>
        </p:spPr>
        <p:txBody>
          <a:bodyPr wrap="square">
            <a:spAutoFit/>
          </a:bodyPr>
          <a:p>
            <a:pPr>
              <a:lnSpc>
                <a:spcPct val="150000"/>
              </a:lnSpc>
            </a:pPr>
            <a:r>
              <a:rPr lang="zh-CN" sz="2400" b="1">
                <a:ea typeface="宋体" panose="02010600030101010101" pitchFamily="2" charset="-122"/>
              </a:rPr>
              <a:t>【提分要点】二次函数与三角形相似问题，解题思路如下：一般由相似三角形对应边成比例，建立比例关系．特别是用文字叙述的相似三角形，需要分情况找到对应边，由比例关系得出相应的关系式，列出方程求解，通常会用到方程思想．</a:t>
            </a:r>
            <a:endParaRPr lang="zh-CN" altLang="en-US"/>
          </a:p>
        </p:txBody>
      </p:sp>
      <p:sp>
        <p:nvSpPr>
          <p:cNvPr id="2" name="文本框 1"/>
          <p:cNvSpPr txBox="1"/>
          <p:nvPr/>
        </p:nvSpPr>
        <p:spPr>
          <a:xfrm>
            <a:off x="586740" y="3085465"/>
            <a:ext cx="11146790"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解：根据抛物线解析式可得，</a:t>
            </a:r>
            <a:r>
              <a:rPr lang="en-US" sz="2400" b="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B(6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C(0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endParaRPr lang="zh-CN" altLang="en-US"/>
          </a:p>
        </p:txBody>
      </p:sp>
      <p:pic>
        <p:nvPicPr>
          <p:cNvPr id="8" name="图片 7"/>
          <p:cNvPicPr>
            <a:picLocks noChangeAspect="1"/>
          </p:cNvPicPr>
          <p:nvPr/>
        </p:nvPicPr>
        <p:blipFill>
          <a:blip r:embed="rId1"/>
          <a:stretch>
            <a:fillRect/>
          </a:stretch>
        </p:blipFill>
        <p:spPr>
          <a:xfrm>
            <a:off x="587375" y="3730625"/>
            <a:ext cx="5286375" cy="600075"/>
          </a:xfrm>
          <a:prstGeom prst="rect">
            <a:avLst/>
          </a:prstGeom>
        </p:spPr>
      </p:pic>
      <p:sp>
        <p:nvSpPr>
          <p:cNvPr id="9" name="文本框 8"/>
          <p:cNvSpPr txBox="1"/>
          <p:nvPr/>
        </p:nvSpPr>
        <p:spPr>
          <a:xfrm>
            <a:off x="514985" y="4161790"/>
            <a:ext cx="11146790"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分为三种情况讨论：</a:t>
            </a:r>
            <a:r>
              <a:rPr lang="en-US" sz="2400" b="1">
                <a:solidFill>
                  <a:srgbClr val="FF0000"/>
                </a:solidFill>
                <a:latin typeface="Times New Roman" panose="02020603050405020304" pitchFamily="18" charset="0"/>
                <a:ea typeface="宋体" panose="02010600030101010101" pitchFamily="2" charset="-122"/>
              </a:rPr>
              <a:t>①</a:t>
            </a:r>
            <a:r>
              <a:rPr lang="zh-CN" sz="2400" b="1">
                <a:solidFill>
                  <a:srgbClr val="FF0000"/>
                </a:solidFill>
                <a:ea typeface="宋体" panose="02010600030101010101" pitchFamily="2" charset="-122"/>
              </a:rPr>
              <a:t>当</a:t>
            </a:r>
            <a:r>
              <a:rPr lang="en-US" sz="2400" b="1">
                <a:solidFill>
                  <a:srgbClr val="FF0000"/>
                </a:solidFill>
                <a:latin typeface="Times New Roman" panose="02020603050405020304" pitchFamily="18" charset="0"/>
                <a:ea typeface="宋体" panose="02010600030101010101" pitchFamily="2" charset="-122"/>
              </a:rPr>
              <a:t>△ABC∽△BAQ</a:t>
            </a:r>
            <a:r>
              <a:rPr lang="zh-CN" sz="2400" b="1">
                <a:solidFill>
                  <a:srgbClr val="FF0000"/>
                </a:solidFill>
                <a:ea typeface="宋体" panose="02010600030101010101" pitchFamily="2" charset="-122"/>
              </a:rPr>
              <a:t>时，如解图</a:t>
            </a:r>
            <a:r>
              <a:rPr lang="en-US" sz="2400" b="1">
                <a:solidFill>
                  <a:srgbClr val="FF0000"/>
                </a:solidFill>
                <a:latin typeface="Times New Roman" panose="02020603050405020304" pitchFamily="18" charset="0"/>
                <a:ea typeface="宋体" panose="02010600030101010101" pitchFamily="2" charset="-122"/>
              </a:rPr>
              <a:t>①</a:t>
            </a:r>
            <a:r>
              <a:rPr lang="zh-CN" sz="2400" b="1">
                <a:solidFill>
                  <a:srgbClr val="FF0000"/>
                </a:solidFill>
                <a:ea typeface="宋体" panose="02010600030101010101" pitchFamily="2" charset="-122"/>
              </a:rPr>
              <a:t>，</a:t>
            </a:r>
            <a:endParaRPr lang="zh-CN" altLang="en-US"/>
          </a:p>
        </p:txBody>
      </p:sp>
      <p:pic>
        <p:nvPicPr>
          <p:cNvPr id="10" name="图片 9"/>
          <p:cNvPicPr>
            <a:picLocks noChangeAspect="1"/>
          </p:cNvPicPr>
          <p:nvPr/>
        </p:nvPicPr>
        <p:blipFill>
          <a:blip r:embed="rId2"/>
          <a:stretch>
            <a:fillRect/>
          </a:stretch>
        </p:blipFill>
        <p:spPr>
          <a:xfrm>
            <a:off x="659130" y="5360670"/>
            <a:ext cx="5286375" cy="800100"/>
          </a:xfrm>
          <a:prstGeom prst="rect">
            <a:avLst/>
          </a:prstGeom>
        </p:spPr>
      </p:pic>
      <p:sp>
        <p:nvSpPr>
          <p:cNvPr id="12" name="文本框 11"/>
          <p:cNvSpPr txBox="1"/>
          <p:nvPr/>
        </p:nvSpPr>
        <p:spPr>
          <a:xfrm>
            <a:off x="4345940" y="5529898"/>
            <a:ext cx="5080000" cy="460375"/>
          </a:xfrm>
          <a:prstGeom prst="rect">
            <a:avLst/>
          </a:prstGeom>
          <a:noFill/>
          <a:ln w="9525">
            <a:noFill/>
          </a:ln>
        </p:spPr>
        <p:txBody>
          <a:bodyPr>
            <a:spAutoFit/>
          </a:bodyPr>
          <a:p>
            <a:r>
              <a:rPr lang="zh-CN" sz="2400" b="1">
                <a:solidFill>
                  <a:srgbClr val="FF0000"/>
                </a:solidFill>
                <a:ea typeface="宋体" panose="02010600030101010101" pitchFamily="2" charset="-122"/>
              </a:rPr>
              <a:t>即</a:t>
            </a:r>
            <a:r>
              <a:rPr lang="en-US" sz="2400" b="1">
                <a:solidFill>
                  <a:srgbClr val="FF0000"/>
                </a:solidFill>
                <a:latin typeface="Times New Roman" panose="02020603050405020304" pitchFamily="18" charset="0"/>
                <a:ea typeface="宋体" panose="02010600030101010101" pitchFamily="2" charset="-122"/>
              </a:rPr>
              <a:t>△ABC</a:t>
            </a:r>
            <a:r>
              <a:rPr lang="en-US" sz="2400" b="1">
                <a:solidFill>
                  <a:srgbClr val="FF0000"/>
                </a:solidFill>
                <a:latin typeface="微软雅黑" panose="020B0503020204020204" pitchFamily="34" charset="-122"/>
                <a:ea typeface="微软雅黑" panose="020B0503020204020204" pitchFamily="34" charset="-122"/>
              </a:rPr>
              <a:t>≌</a:t>
            </a:r>
            <a:r>
              <a:rPr lang="en-US" sz="2400" b="1">
                <a:solidFill>
                  <a:srgbClr val="FF0000"/>
                </a:solidFill>
                <a:latin typeface="Times New Roman" panose="02020603050405020304" pitchFamily="18" charset="0"/>
                <a:ea typeface="宋体" panose="02010600030101010101" pitchFamily="2" charset="-122"/>
              </a:rPr>
              <a:t>△BAQ</a:t>
            </a:r>
            <a:r>
              <a:rPr lang="zh-CN" sz="2400" b="1">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2" grpId="0"/>
      <p:bldP spid="2" grpId="1"/>
      <p:bldP spid="9" grpId="1"/>
      <p:bldP spid="12" grpId="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2147482624"/>
          <p:cNvPicPr>
            <a:picLocks noChangeAspect="1"/>
          </p:cNvPicPr>
          <p:nvPr/>
        </p:nvPicPr>
        <p:blipFill>
          <a:blip r:embed="rId1"/>
          <a:stretch>
            <a:fillRect/>
          </a:stretch>
        </p:blipFill>
        <p:spPr>
          <a:xfrm>
            <a:off x="3086735" y="1450340"/>
            <a:ext cx="2628900" cy="1623060"/>
          </a:xfrm>
          <a:prstGeom prst="rect">
            <a:avLst/>
          </a:prstGeom>
          <a:noFill/>
          <a:ln w="9525">
            <a:noFill/>
          </a:ln>
        </p:spPr>
      </p:pic>
      <p:sp>
        <p:nvSpPr>
          <p:cNvPr id="3" name="文本框 2"/>
          <p:cNvSpPr txBox="1"/>
          <p:nvPr/>
        </p:nvSpPr>
        <p:spPr>
          <a:xfrm>
            <a:off x="3375025" y="3206750"/>
            <a:ext cx="2125345" cy="368300"/>
          </a:xfrm>
          <a:prstGeom prst="rect">
            <a:avLst/>
          </a:prstGeom>
          <a:noFill/>
          <a:ln w="9525">
            <a:noFill/>
          </a:ln>
        </p:spPr>
        <p:txBody>
          <a:bodyPr wrap="square">
            <a:spAutoFit/>
          </a:bodyPr>
          <a:p>
            <a:pPr algn="ctr"/>
            <a:r>
              <a:rPr lang="zh-CN" sz="1800">
                <a:solidFill>
                  <a:srgbClr val="FF0000"/>
                </a:solidFill>
                <a:uFillTx/>
                <a:latin typeface="Times New Roman" panose="02020603050405020304" pitchFamily="18" charset="0"/>
                <a:ea typeface="宋体" panose="02010600030101010101" pitchFamily="2" charset="-122"/>
              </a:rPr>
              <a:t>第4解题图①</a:t>
            </a:r>
            <a:endParaRPr lang="zh-CN" altLang="en-US" sz="1800">
              <a:solidFill>
                <a:srgbClr val="FF0000"/>
              </a:solidFill>
              <a:uFillTx/>
              <a:latin typeface="Times New Roman" panose="02020603050405020304" pitchFamily="18" charset="0"/>
              <a:ea typeface="宋体" panose="02010600030101010101" pitchFamily="2" charset="-122"/>
            </a:endParaRPr>
          </a:p>
        </p:txBody>
      </p:sp>
      <p:pic>
        <p:nvPicPr>
          <p:cNvPr id="4" name="图片 260"/>
          <p:cNvPicPr>
            <a:picLocks noChangeAspect="1"/>
          </p:cNvPicPr>
          <p:nvPr/>
        </p:nvPicPr>
        <p:blipFill>
          <a:blip r:embed="rId2"/>
          <a:stretch>
            <a:fillRect/>
          </a:stretch>
        </p:blipFill>
        <p:spPr>
          <a:xfrm>
            <a:off x="3475990" y="4070985"/>
            <a:ext cx="2321560" cy="1872615"/>
          </a:xfrm>
          <a:prstGeom prst="rect">
            <a:avLst/>
          </a:prstGeom>
          <a:noFill/>
          <a:ln w="9525">
            <a:noFill/>
          </a:ln>
        </p:spPr>
      </p:pic>
      <p:sp>
        <p:nvSpPr>
          <p:cNvPr id="5" name="文本框 4"/>
          <p:cNvSpPr txBox="1"/>
          <p:nvPr/>
        </p:nvSpPr>
        <p:spPr>
          <a:xfrm>
            <a:off x="3983355" y="6089015"/>
            <a:ext cx="1657985"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第4题解图②</a:t>
            </a:r>
            <a:endParaRPr lang="zh-CN" altLang="en-US" sz="1800">
              <a:solidFill>
                <a:srgbClr val="FF0000"/>
              </a:solidFill>
              <a:uFillTx/>
              <a:latin typeface="Times New Roman" panose="02020603050405020304" pitchFamily="18" charset="0"/>
              <a:ea typeface="宋体" panose="02010600030101010101" pitchFamily="2" charset="-122"/>
            </a:endParaRPr>
          </a:p>
        </p:txBody>
      </p:sp>
      <p:sp>
        <p:nvSpPr>
          <p:cNvPr id="8" name="文本框 7"/>
          <p:cNvSpPr txBox="1"/>
          <p:nvPr/>
        </p:nvSpPr>
        <p:spPr>
          <a:xfrm>
            <a:off x="847090" y="789305"/>
            <a:ext cx="10315575" cy="645160"/>
          </a:xfrm>
          <a:prstGeom prst="rect">
            <a:avLst/>
          </a:prstGeom>
          <a:noFill/>
          <a:ln w="9525">
            <a:noFill/>
          </a:ln>
        </p:spPr>
        <p:txBody>
          <a:bodyPr wrap="square">
            <a:spAutoFit/>
          </a:bodyPr>
          <a:p>
            <a:pPr>
              <a:lnSpc>
                <a:spcPct val="150000"/>
              </a:lnSpc>
            </a:pPr>
            <a:r>
              <a:rPr lang="zh-CN" sz="2400" b="1">
                <a:solidFill>
                  <a:srgbClr val="FF0000"/>
                </a:solidFill>
                <a:uFillTx/>
                <a:latin typeface="Times New Roman" panose="02020603050405020304" pitchFamily="18" charset="0"/>
                <a:ea typeface="宋体" panose="02010600030101010101" pitchFamily="2" charset="-122"/>
              </a:rPr>
              <a:t>过点</a:t>
            </a:r>
            <a:r>
              <a:rPr lang="en-US" sz="2400" b="1">
                <a:solidFill>
                  <a:srgbClr val="FF0000"/>
                </a:solidFill>
                <a:uFillTx/>
                <a:latin typeface="Times New Roman" panose="02020603050405020304" pitchFamily="18" charset="0"/>
                <a:ea typeface="宋体" panose="02010600030101010101" pitchFamily="2" charset="-122"/>
              </a:rPr>
              <a:t>Q</a:t>
            </a:r>
            <a:r>
              <a:rPr lang="zh-CN" sz="2400" b="1">
                <a:solidFill>
                  <a:srgbClr val="FF0000"/>
                </a:solidFill>
                <a:uFillTx/>
                <a:latin typeface="Times New Roman" panose="02020603050405020304" pitchFamily="18" charset="0"/>
                <a:ea typeface="宋体" panose="02010600030101010101" pitchFamily="2" charset="-122"/>
              </a:rPr>
              <a:t>作</a:t>
            </a:r>
            <a:r>
              <a:rPr lang="en-US" sz="2400" b="1">
                <a:solidFill>
                  <a:srgbClr val="FF0000"/>
                </a:solidFill>
                <a:uFillTx/>
                <a:latin typeface="Times New Roman" panose="02020603050405020304" pitchFamily="18" charset="0"/>
                <a:ea typeface="宋体" panose="02010600030101010101" pitchFamily="2" charset="-122"/>
              </a:rPr>
              <a:t>QF⊥x</a:t>
            </a:r>
            <a:r>
              <a:rPr lang="zh-CN" sz="2400" b="1">
                <a:solidFill>
                  <a:srgbClr val="FF0000"/>
                </a:solidFill>
                <a:uFillTx/>
                <a:latin typeface="Times New Roman" panose="02020603050405020304" pitchFamily="18" charset="0"/>
                <a:ea typeface="宋体" panose="02010600030101010101" pitchFamily="2" charset="-122"/>
              </a:rPr>
              <a:t>轴于点</a:t>
            </a:r>
            <a:r>
              <a:rPr lang="en-US" sz="2400" b="1">
                <a:solidFill>
                  <a:srgbClr val="FF0000"/>
                </a:solidFill>
                <a:uFillTx/>
                <a:latin typeface="Times New Roman" panose="02020603050405020304" pitchFamily="18" charset="0"/>
                <a:ea typeface="宋体" panose="02010600030101010101" pitchFamily="2" charset="-122"/>
              </a:rPr>
              <a:t>F</a:t>
            </a:r>
            <a:r>
              <a:rPr lang="zh-CN" sz="2400" b="1">
                <a:solidFill>
                  <a:srgbClr val="FF0000"/>
                </a:solidFill>
                <a:uFillTx/>
                <a:latin typeface="Times New Roman" panose="02020603050405020304" pitchFamily="18" charset="0"/>
                <a:ea typeface="宋体" panose="02010600030101010101" pitchFamily="2" charset="-122"/>
              </a:rPr>
              <a:t>，由</a:t>
            </a:r>
            <a:r>
              <a:rPr lang="en-US" sz="2400" b="1">
                <a:solidFill>
                  <a:srgbClr val="FF0000"/>
                </a:solidFill>
                <a:uFillTx/>
                <a:latin typeface="Times New Roman" panose="02020603050405020304" pitchFamily="18" charset="0"/>
                <a:ea typeface="宋体" panose="02010600030101010101" pitchFamily="2" charset="-122"/>
              </a:rPr>
              <a:t>QF</a:t>
            </a:r>
            <a:r>
              <a:rPr lang="zh-CN" sz="2400" b="1">
                <a:solidFill>
                  <a:srgbClr val="FF0000"/>
                </a:solidFill>
                <a:uFillTx/>
                <a:latin typeface="Times New Roman" panose="02020603050405020304" pitchFamily="18" charset="0"/>
                <a:ea typeface="宋体" panose="02010600030101010101" pitchFamily="2" charset="-122"/>
              </a:rPr>
              <a:t>＝</a:t>
            </a:r>
            <a:r>
              <a:rPr lang="en-US" sz="2400" b="1">
                <a:solidFill>
                  <a:srgbClr val="FF0000"/>
                </a:solidFill>
                <a:uFillTx/>
                <a:latin typeface="Times New Roman" panose="02020603050405020304" pitchFamily="18" charset="0"/>
                <a:ea typeface="宋体" panose="02010600030101010101" pitchFamily="2" charset="-122"/>
              </a:rPr>
              <a:t>OC</a:t>
            </a:r>
            <a:r>
              <a:rPr lang="zh-CN" sz="2400" b="1">
                <a:solidFill>
                  <a:srgbClr val="FF0000"/>
                </a:solidFill>
                <a:uFillTx/>
                <a:latin typeface="Times New Roman" panose="02020603050405020304" pitchFamily="18" charset="0"/>
                <a:ea typeface="宋体" panose="02010600030101010101" pitchFamily="2" charset="-122"/>
              </a:rPr>
              <a:t>＝</a:t>
            </a:r>
            <a:r>
              <a:rPr lang="en-US" sz="2400" b="1">
                <a:solidFill>
                  <a:srgbClr val="FF0000"/>
                </a:solidFill>
                <a:uFillTx/>
                <a:latin typeface="Times New Roman" panose="02020603050405020304" pitchFamily="18" charset="0"/>
                <a:ea typeface="宋体" panose="02010600030101010101" pitchFamily="2" charset="-122"/>
              </a:rPr>
              <a:t>3</a:t>
            </a:r>
            <a:r>
              <a:rPr lang="zh-CN" sz="2400" b="1">
                <a:solidFill>
                  <a:srgbClr val="FF0000"/>
                </a:solidFill>
                <a:uFillTx/>
                <a:latin typeface="Times New Roman" panose="02020603050405020304" pitchFamily="18" charset="0"/>
                <a:ea typeface="宋体" panose="02010600030101010101" pitchFamily="2" charset="-122"/>
              </a:rPr>
              <a:t>得</a:t>
            </a:r>
            <a:r>
              <a:rPr lang="en-US" sz="2400" b="1">
                <a:solidFill>
                  <a:srgbClr val="FF0000"/>
                </a:solidFill>
                <a:uFillTx/>
                <a:latin typeface="Times New Roman" panose="02020603050405020304" pitchFamily="18" charset="0"/>
                <a:ea typeface="宋体" panose="02010600030101010101" pitchFamily="2" charset="-122"/>
              </a:rPr>
              <a:t>Q(2</a:t>
            </a:r>
            <a:r>
              <a:rPr lang="zh-CN" sz="2400" b="1">
                <a:solidFill>
                  <a:srgbClr val="FF0000"/>
                </a:solidFill>
                <a:uFillTx/>
                <a:latin typeface="Times New Roman" panose="02020603050405020304" pitchFamily="18" charset="0"/>
                <a:ea typeface="宋体" panose="02010600030101010101" pitchFamily="2" charset="-122"/>
              </a:rPr>
              <a:t>，</a:t>
            </a:r>
            <a:r>
              <a:rPr lang="en-US" sz="2400" b="1">
                <a:solidFill>
                  <a:srgbClr val="FF0000"/>
                </a:solidFill>
                <a:uFillTx/>
                <a:latin typeface="Times New Roman" panose="02020603050405020304" pitchFamily="18" charset="0"/>
                <a:ea typeface="宋体" panose="02010600030101010101" pitchFamily="2" charset="-122"/>
              </a:rPr>
              <a:t>3)</a:t>
            </a:r>
            <a:r>
              <a:rPr lang="zh-CN" sz="2400" b="1">
                <a:solidFill>
                  <a:srgbClr val="FF0000"/>
                </a:solidFill>
                <a:uFillTx/>
                <a:latin typeface="Times New Roman" panose="02020603050405020304" pitchFamily="18" charset="0"/>
                <a:ea typeface="宋体" panose="02010600030101010101" pitchFamily="2" charset="-122"/>
              </a:rPr>
              <a:t>；</a:t>
            </a:r>
            <a:endParaRPr lang="zh-CN" altLang="en-US" sz="2400" b="1">
              <a:solidFill>
                <a:srgbClr val="FF0000"/>
              </a:solidFill>
              <a:uFillTx/>
              <a:latin typeface="Times New Roman" panose="02020603050405020304" pitchFamily="18" charset="0"/>
              <a:ea typeface="宋体" panose="02010600030101010101" pitchFamily="2" charset="-122"/>
            </a:endParaRPr>
          </a:p>
        </p:txBody>
      </p:sp>
      <p:sp>
        <p:nvSpPr>
          <p:cNvPr id="9" name="文本框 8"/>
          <p:cNvSpPr txBox="1"/>
          <p:nvPr/>
        </p:nvSpPr>
        <p:spPr>
          <a:xfrm>
            <a:off x="847090" y="3414395"/>
            <a:ext cx="10315575" cy="645160"/>
          </a:xfrm>
          <a:prstGeom prst="rect">
            <a:avLst/>
          </a:prstGeom>
          <a:noFill/>
          <a:ln w="9525">
            <a:noFill/>
          </a:ln>
        </p:spPr>
        <p:txBody>
          <a:bodyPr wrap="square">
            <a:spAutoFit/>
          </a:bodyPr>
          <a:p>
            <a:pPr>
              <a:lnSpc>
                <a:spcPct val="150000"/>
              </a:lnSpc>
            </a:pPr>
            <a:r>
              <a:rPr lang="en-US" sz="2400" b="1">
                <a:solidFill>
                  <a:srgbClr val="FF0000"/>
                </a:solidFill>
                <a:uFillTx/>
                <a:latin typeface="Times New Roman" panose="02020603050405020304" pitchFamily="18" charset="0"/>
                <a:ea typeface="宋体" panose="02010600030101010101" pitchFamily="2" charset="-122"/>
              </a:rPr>
              <a:t>②</a:t>
            </a:r>
            <a:r>
              <a:rPr lang="zh-CN" sz="2400" b="1">
                <a:solidFill>
                  <a:srgbClr val="FF0000"/>
                </a:solidFill>
                <a:uFillTx/>
                <a:latin typeface="Times New Roman" panose="02020603050405020304" pitchFamily="18" charset="0"/>
                <a:ea typeface="宋体" panose="02010600030101010101" pitchFamily="2" charset="-122"/>
              </a:rPr>
              <a:t>当</a:t>
            </a:r>
            <a:r>
              <a:rPr lang="en-US" sz="2400" b="1">
                <a:solidFill>
                  <a:srgbClr val="FF0000"/>
                </a:solidFill>
                <a:uFillTx/>
                <a:latin typeface="Times New Roman" panose="02020603050405020304" pitchFamily="18" charset="0"/>
                <a:ea typeface="宋体" panose="02010600030101010101" pitchFamily="2" charset="-122"/>
              </a:rPr>
              <a:t>△ABC∽△AQB</a:t>
            </a:r>
            <a:r>
              <a:rPr lang="zh-CN" sz="2400" b="1">
                <a:solidFill>
                  <a:srgbClr val="FF0000"/>
                </a:solidFill>
                <a:uFillTx/>
                <a:latin typeface="Times New Roman" panose="02020603050405020304" pitchFamily="18" charset="0"/>
                <a:ea typeface="宋体" panose="02010600030101010101" pitchFamily="2" charset="-122"/>
              </a:rPr>
              <a:t>时，如解图</a:t>
            </a:r>
            <a:r>
              <a:rPr lang="en-US" sz="2400" b="1">
                <a:solidFill>
                  <a:srgbClr val="FF0000"/>
                </a:solidFill>
                <a:uFillTx/>
                <a:latin typeface="Times New Roman" panose="02020603050405020304" pitchFamily="18" charset="0"/>
                <a:ea typeface="宋体" panose="02010600030101010101" pitchFamily="2" charset="-122"/>
              </a:rPr>
              <a:t>②</a:t>
            </a:r>
            <a:r>
              <a:rPr lang="zh-CN" sz="2400" b="1">
                <a:solidFill>
                  <a:srgbClr val="FF0000"/>
                </a:solidFill>
                <a:uFillTx/>
                <a:latin typeface="Times New Roman" panose="02020603050405020304" pitchFamily="18" charset="0"/>
                <a:ea typeface="宋体" panose="02010600030101010101" pitchFamily="2" charset="-122"/>
              </a:rPr>
              <a:t>，</a:t>
            </a:r>
            <a:endParaRPr lang="zh-CN" altLang="en-US" sz="2400" b="1">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 name="图片 4"/>
          <p:cNvPicPr>
            <a:picLocks noChangeAspect="1"/>
          </p:cNvPicPr>
          <p:nvPr/>
        </p:nvPicPr>
        <p:blipFill>
          <a:blip r:embed="rId1"/>
          <a:stretch>
            <a:fillRect/>
          </a:stretch>
        </p:blipFill>
        <p:spPr>
          <a:xfrm>
            <a:off x="1076960" y="843915"/>
            <a:ext cx="5286375" cy="800100"/>
          </a:xfrm>
          <a:prstGeom prst="rect">
            <a:avLst/>
          </a:prstGeom>
        </p:spPr>
      </p:pic>
      <p:pic>
        <p:nvPicPr>
          <p:cNvPr id="6" name="图片 5"/>
          <p:cNvPicPr>
            <a:picLocks noChangeAspect="1"/>
          </p:cNvPicPr>
          <p:nvPr/>
        </p:nvPicPr>
        <p:blipFill>
          <a:blip r:embed="rId2"/>
          <a:stretch>
            <a:fillRect/>
          </a:stretch>
        </p:blipFill>
        <p:spPr>
          <a:xfrm>
            <a:off x="1076960" y="1771015"/>
            <a:ext cx="5286375" cy="800100"/>
          </a:xfrm>
          <a:prstGeom prst="rect">
            <a:avLst/>
          </a:prstGeom>
        </p:spPr>
      </p:pic>
      <p:pic>
        <p:nvPicPr>
          <p:cNvPr id="7" name="图片 6"/>
          <p:cNvPicPr>
            <a:picLocks noChangeAspect="1"/>
          </p:cNvPicPr>
          <p:nvPr/>
        </p:nvPicPr>
        <p:blipFill>
          <a:blip r:embed="rId3"/>
          <a:stretch>
            <a:fillRect/>
          </a:stretch>
        </p:blipFill>
        <p:spPr>
          <a:xfrm>
            <a:off x="4317365" y="1771015"/>
            <a:ext cx="5286375" cy="800100"/>
          </a:xfrm>
          <a:prstGeom prst="rect">
            <a:avLst/>
          </a:prstGeom>
        </p:spPr>
      </p:pic>
      <p:pic>
        <p:nvPicPr>
          <p:cNvPr id="8" name="图片 7"/>
          <p:cNvPicPr>
            <a:picLocks noChangeAspect="1"/>
          </p:cNvPicPr>
          <p:nvPr/>
        </p:nvPicPr>
        <p:blipFill>
          <a:blip r:embed="rId4"/>
          <a:stretch>
            <a:fillRect/>
          </a:stretch>
        </p:blipFill>
        <p:spPr>
          <a:xfrm>
            <a:off x="7980680" y="1771015"/>
            <a:ext cx="5286375" cy="800100"/>
          </a:xfrm>
          <a:prstGeom prst="rect">
            <a:avLst/>
          </a:prstGeom>
        </p:spPr>
      </p:pic>
      <p:sp>
        <p:nvSpPr>
          <p:cNvPr id="101" name="文本框 100"/>
          <p:cNvSpPr txBox="1"/>
          <p:nvPr/>
        </p:nvSpPr>
        <p:spPr>
          <a:xfrm>
            <a:off x="1005205" y="2499043"/>
            <a:ext cx="5080000" cy="645160"/>
          </a:xfrm>
          <a:prstGeom prst="rect">
            <a:avLst/>
          </a:prstGeom>
          <a:noFill/>
          <a:ln w="9525">
            <a:noFill/>
          </a:ln>
        </p:spPr>
        <p:txBody>
          <a:bodyPr>
            <a:spAutoFit/>
          </a:bodyPr>
          <a:p>
            <a:pPr>
              <a:lnSpc>
                <a:spcPct val="150000"/>
              </a:lnSpc>
            </a:pPr>
            <a:r>
              <a:rPr lang="zh-CN" sz="2400" b="1">
                <a:solidFill>
                  <a:srgbClr val="FF0000"/>
                </a:solidFill>
                <a:ea typeface="宋体" panose="02010600030101010101" pitchFamily="2" charset="-122"/>
              </a:rPr>
              <a:t>过点</a:t>
            </a:r>
            <a:r>
              <a:rPr lang="en-US" sz="2400" b="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作</a:t>
            </a:r>
            <a:r>
              <a:rPr lang="en-US" sz="2400" b="1">
                <a:solidFill>
                  <a:srgbClr val="FF0000"/>
                </a:solidFill>
                <a:latin typeface="Times New Roman" panose="02020603050405020304" pitchFamily="18" charset="0"/>
                <a:ea typeface="宋体" panose="02010600030101010101" pitchFamily="2" charset="-122"/>
              </a:rPr>
              <a:t>QD⊥</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轴于点</a:t>
            </a:r>
            <a:r>
              <a:rPr lang="en-US" sz="2400" b="1">
                <a:solidFill>
                  <a:srgbClr val="FF0000"/>
                </a:solidFill>
                <a:latin typeface="Times New Roman" panose="02020603050405020304" pitchFamily="18" charset="0"/>
                <a:ea typeface="宋体" panose="02010600030101010101" pitchFamily="2" charset="-122"/>
              </a:rPr>
              <a:t>D</a:t>
            </a:r>
            <a:r>
              <a:rPr lang="zh-CN" sz="2400" b="1">
                <a:solidFill>
                  <a:srgbClr val="FF0000"/>
                </a:solidFill>
                <a:ea typeface="宋体" panose="02010600030101010101" pitchFamily="2" charset="-122"/>
              </a:rPr>
              <a:t>，</a:t>
            </a:r>
            <a:endParaRPr lang="zh-CN" altLang="en-US"/>
          </a:p>
        </p:txBody>
      </p:sp>
      <p:pic>
        <p:nvPicPr>
          <p:cNvPr id="9" name="图片 8"/>
          <p:cNvPicPr>
            <a:picLocks noChangeAspect="1"/>
          </p:cNvPicPr>
          <p:nvPr/>
        </p:nvPicPr>
        <p:blipFill>
          <a:blip r:embed="rId5"/>
          <a:stretch>
            <a:fillRect/>
          </a:stretch>
        </p:blipFill>
        <p:spPr>
          <a:xfrm>
            <a:off x="1076960" y="3144520"/>
            <a:ext cx="5286375" cy="800100"/>
          </a:xfrm>
          <a:prstGeom prst="rect">
            <a:avLst/>
          </a:prstGeom>
        </p:spPr>
      </p:pic>
      <p:pic>
        <p:nvPicPr>
          <p:cNvPr id="10" name="图片 9"/>
          <p:cNvPicPr>
            <a:picLocks noChangeAspect="1"/>
          </p:cNvPicPr>
          <p:nvPr/>
        </p:nvPicPr>
        <p:blipFill>
          <a:blip r:embed="rId6"/>
          <a:stretch>
            <a:fillRect/>
          </a:stretch>
        </p:blipFill>
        <p:spPr>
          <a:xfrm>
            <a:off x="5869940" y="3144520"/>
            <a:ext cx="5286375" cy="800100"/>
          </a:xfrm>
          <a:prstGeom prst="rect">
            <a:avLst/>
          </a:prstGeom>
        </p:spPr>
      </p:pic>
      <p:sp>
        <p:nvSpPr>
          <p:cNvPr id="11" name="文本框 10"/>
          <p:cNvSpPr txBox="1"/>
          <p:nvPr/>
        </p:nvSpPr>
        <p:spPr>
          <a:xfrm>
            <a:off x="1005205" y="3731260"/>
            <a:ext cx="10620375"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∴Q(12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③</a:t>
            </a:r>
            <a:r>
              <a:rPr lang="zh-CN" sz="2400" b="1">
                <a:solidFill>
                  <a:srgbClr val="FF0000"/>
                </a:solidFill>
                <a:ea typeface="宋体" panose="02010600030101010101" pitchFamily="2" charset="-122"/>
              </a:rPr>
              <a:t>当</a:t>
            </a:r>
            <a:r>
              <a:rPr lang="en-US" sz="2400" b="1">
                <a:solidFill>
                  <a:srgbClr val="FF0000"/>
                </a:solidFill>
                <a:latin typeface="Times New Roman" panose="02020603050405020304" pitchFamily="18" charset="0"/>
                <a:ea typeface="宋体" panose="02010600030101010101" pitchFamily="2" charset="-122"/>
              </a:rPr>
              <a:t>△ABC∽△BQA</a:t>
            </a:r>
            <a:r>
              <a:rPr lang="zh-CN" sz="2400" b="1">
                <a:solidFill>
                  <a:srgbClr val="FF0000"/>
                </a:solidFill>
                <a:ea typeface="宋体" panose="02010600030101010101" pitchFamily="2" charset="-122"/>
              </a:rPr>
              <a:t>时，如解图</a:t>
            </a:r>
            <a:r>
              <a:rPr lang="en-US" sz="2400" b="1">
                <a:solidFill>
                  <a:srgbClr val="FF0000"/>
                </a:solidFill>
                <a:latin typeface="Times New Roman" panose="02020603050405020304" pitchFamily="18" charset="0"/>
                <a:ea typeface="宋体" panose="02010600030101010101" pitchFamily="2" charset="-122"/>
              </a:rPr>
              <a:t>③</a:t>
            </a:r>
            <a:r>
              <a:rPr lang="zh-CN" sz="2400" b="1">
                <a:solidFill>
                  <a:srgbClr val="FF0000"/>
                </a:solidFill>
                <a:ea typeface="宋体" panose="02010600030101010101" pitchFamily="2" charset="-122"/>
              </a:rPr>
              <a:t>，</a:t>
            </a:r>
            <a:endParaRPr lang="zh-CN" altLang="en-US"/>
          </a:p>
        </p:txBody>
      </p:sp>
      <p:pic>
        <p:nvPicPr>
          <p:cNvPr id="2" name="图片 -2147482622"/>
          <p:cNvPicPr>
            <a:picLocks noChangeAspect="1"/>
          </p:cNvPicPr>
          <p:nvPr/>
        </p:nvPicPr>
        <p:blipFill>
          <a:blip r:embed="rId7"/>
          <a:stretch>
            <a:fillRect/>
          </a:stretch>
        </p:blipFill>
        <p:spPr>
          <a:xfrm>
            <a:off x="7161530" y="3944620"/>
            <a:ext cx="2426335" cy="2022475"/>
          </a:xfrm>
          <a:prstGeom prst="rect">
            <a:avLst/>
          </a:prstGeom>
          <a:noFill/>
          <a:ln w="9525">
            <a:noFill/>
          </a:ln>
        </p:spPr>
      </p:pic>
      <p:sp>
        <p:nvSpPr>
          <p:cNvPr id="12" name="文本框 11"/>
          <p:cNvSpPr txBox="1"/>
          <p:nvPr/>
        </p:nvSpPr>
        <p:spPr>
          <a:xfrm>
            <a:off x="7364095" y="6038850"/>
            <a:ext cx="2297430" cy="368300"/>
          </a:xfrm>
          <a:prstGeom prst="rect">
            <a:avLst/>
          </a:prstGeom>
          <a:noFill/>
          <a:ln w="9525">
            <a:noFill/>
          </a:ln>
        </p:spPr>
        <p:txBody>
          <a:bodyPr wrap="square">
            <a:spAutoFit/>
          </a:bodyPr>
          <a:p>
            <a:pPr algn="ctr"/>
            <a:r>
              <a:rPr lang="zh-CN" sz="1800">
                <a:solidFill>
                  <a:srgbClr val="FF0000"/>
                </a:solidFill>
                <a:uFillTx/>
                <a:latin typeface="Times New Roman" panose="02020603050405020304" pitchFamily="18" charset="0"/>
                <a:ea typeface="宋体" panose="02010600030101010101" pitchFamily="2" charset="-122"/>
              </a:rPr>
              <a:t>第4题解图③</a:t>
            </a:r>
            <a:endParaRPr lang="zh-CN" altLang="en-US" sz="1800">
              <a:solidFill>
                <a:srgbClr val="FF0000"/>
              </a:solidFill>
              <a:uFillTx/>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8"/>
          <a:stretch>
            <a:fillRect/>
          </a:stretch>
        </p:blipFill>
        <p:spPr>
          <a:xfrm>
            <a:off x="1076960" y="4930140"/>
            <a:ext cx="5286375" cy="800100"/>
          </a:xfrm>
          <a:prstGeom prst="rect">
            <a:avLst/>
          </a:prstGeom>
        </p:spPr>
      </p:pic>
      <p:sp>
        <p:nvSpPr>
          <p:cNvPr id="14" name="文本框 13"/>
          <p:cNvSpPr txBox="1"/>
          <p:nvPr/>
        </p:nvSpPr>
        <p:spPr>
          <a:xfrm>
            <a:off x="1005205" y="5613083"/>
            <a:ext cx="5080000" cy="645160"/>
          </a:xfrm>
          <a:prstGeom prst="rect">
            <a:avLst/>
          </a:prstGeom>
          <a:noFill/>
          <a:ln w="9525">
            <a:noFill/>
          </a:ln>
        </p:spPr>
        <p:txBody>
          <a:bodyPr>
            <a:spAutoFit/>
          </a:bodyPr>
          <a:p>
            <a:pPr>
              <a:lnSpc>
                <a:spcPct val="150000"/>
              </a:lnSpc>
            </a:pPr>
            <a:r>
              <a:rPr lang="zh-CN" sz="2400" b="1">
                <a:solidFill>
                  <a:srgbClr val="FF0000"/>
                </a:solidFill>
                <a:ea typeface="宋体" panose="02010600030101010101" pitchFamily="2" charset="-122"/>
              </a:rPr>
              <a:t>过点</a:t>
            </a:r>
            <a:r>
              <a:rPr lang="en-US" sz="2400" b="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作</a:t>
            </a:r>
            <a:r>
              <a:rPr lang="en-US" sz="2400" b="1">
                <a:solidFill>
                  <a:srgbClr val="FF0000"/>
                </a:solidFill>
                <a:latin typeface="Times New Roman" panose="02020603050405020304" pitchFamily="18" charset="0"/>
                <a:ea typeface="宋体" panose="02010600030101010101" pitchFamily="2" charset="-122"/>
              </a:rPr>
              <a:t>QE⊥x</a:t>
            </a:r>
            <a:r>
              <a:rPr lang="zh-CN" sz="2400" b="1">
                <a:solidFill>
                  <a:srgbClr val="FF0000"/>
                </a:solidFill>
                <a:ea typeface="宋体" panose="02010600030101010101" pitchFamily="2" charset="-122"/>
              </a:rPr>
              <a:t>轴于点</a:t>
            </a:r>
            <a:r>
              <a:rPr lang="en-US" sz="2400" b="1">
                <a:solidFill>
                  <a:srgbClr val="FF0000"/>
                </a:solidFill>
                <a:latin typeface="Times New Roman" panose="02020603050405020304" pitchFamily="18" charset="0"/>
                <a:ea typeface="宋体" panose="02010600030101010101" pitchFamily="2" charset="-122"/>
              </a:rPr>
              <a:t>E</a:t>
            </a:r>
            <a:r>
              <a:rPr lang="zh-CN" sz="2400" b="1">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247775" y="910273"/>
            <a:ext cx="5080000" cy="645160"/>
          </a:xfrm>
          <a:prstGeom prst="rect">
            <a:avLst/>
          </a:prstGeom>
          <a:noFill/>
          <a:ln w="9525">
            <a:noFill/>
          </a:ln>
        </p:spPr>
        <p:txBody>
          <a:bodyPr>
            <a:spAutoFit/>
          </a:bodyPr>
          <a:p>
            <a:pPr>
              <a:lnSpc>
                <a:spcPct val="150000"/>
              </a:lnSpc>
            </a:pPr>
            <a:r>
              <a:rPr lang="zh-CN" sz="2400" b="1">
                <a:solidFill>
                  <a:srgbClr val="FF0000"/>
                </a:solidFill>
                <a:ea typeface="宋体" panose="02010600030101010101" pitchFamily="2" charset="-122"/>
              </a:rPr>
              <a:t>同理可得</a:t>
            </a:r>
            <a:endParaRPr lang="zh-CN" altLang="en-US"/>
          </a:p>
        </p:txBody>
      </p:sp>
      <p:pic>
        <p:nvPicPr>
          <p:cNvPr id="3" name="图片 2"/>
          <p:cNvPicPr>
            <a:picLocks noChangeAspect="1"/>
          </p:cNvPicPr>
          <p:nvPr/>
        </p:nvPicPr>
        <p:blipFill>
          <a:blip r:embed="rId1"/>
          <a:stretch>
            <a:fillRect/>
          </a:stretch>
        </p:blipFill>
        <p:spPr>
          <a:xfrm>
            <a:off x="2635250" y="910590"/>
            <a:ext cx="5286375" cy="800100"/>
          </a:xfrm>
          <a:prstGeom prst="rect">
            <a:avLst/>
          </a:prstGeom>
        </p:spPr>
      </p:pic>
      <p:pic>
        <p:nvPicPr>
          <p:cNvPr id="4" name="图片 3"/>
          <p:cNvPicPr>
            <a:picLocks noChangeAspect="1"/>
          </p:cNvPicPr>
          <p:nvPr/>
        </p:nvPicPr>
        <p:blipFill>
          <a:blip r:embed="rId2"/>
          <a:stretch>
            <a:fillRect/>
          </a:stretch>
        </p:blipFill>
        <p:spPr>
          <a:xfrm>
            <a:off x="1364615" y="1555750"/>
            <a:ext cx="5286375" cy="800100"/>
          </a:xfrm>
          <a:prstGeom prst="rect">
            <a:avLst/>
          </a:prstGeom>
        </p:spPr>
      </p:pic>
      <p:sp>
        <p:nvSpPr>
          <p:cNvPr id="5" name="文本框 4"/>
          <p:cNvSpPr txBox="1"/>
          <p:nvPr/>
        </p:nvSpPr>
        <p:spPr>
          <a:xfrm>
            <a:off x="1292860" y="2112010"/>
            <a:ext cx="964311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12)</a:t>
            </a:r>
            <a:r>
              <a:rPr lang="zh-CN" sz="2400" b="1">
                <a:solidFill>
                  <a:srgbClr val="FF0000"/>
                </a:solidFill>
                <a:ea typeface="宋体" panose="02010600030101010101" pitchFamily="2" charset="-122"/>
              </a:rPr>
              <a:t>．综上所述，点</a:t>
            </a:r>
            <a:r>
              <a:rPr lang="en-US" sz="2400" b="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(12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12)</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12)</a:t>
            </a:r>
            <a:r>
              <a:rPr lang="zh-CN" sz="2400" b="1">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组合 4"/>
          <p:cNvGrpSpPr/>
          <p:nvPr/>
        </p:nvGrpSpPr>
        <p:grpSpPr>
          <a:xfrm>
            <a:off x="467492" y="803275"/>
            <a:ext cx="11227090" cy="645160"/>
            <a:chOff x="878" y="1190"/>
            <a:chExt cx="18468" cy="1018"/>
          </a:xfrm>
        </p:grpSpPr>
        <p:pic>
          <p:nvPicPr>
            <p:cNvPr id="3" name="图片 1" descr="一级标"/>
            <p:cNvPicPr>
              <a:picLocks noChangeAspect="1"/>
            </p:cNvPicPr>
            <p:nvPr/>
          </p:nvPicPr>
          <p:blipFill>
            <a:blip r:embed="rId1">
              <a:clrChange>
                <a:clrFrom>
                  <a:srgbClr val="FFFFFF">
                    <a:alpha val="100000"/>
                  </a:srgbClr>
                </a:clrFrom>
                <a:clrTo>
                  <a:srgbClr val="FFFFFF">
                    <a:alpha val="100000"/>
                    <a:alpha val="0"/>
                  </a:srgbClr>
                </a:clrTo>
              </a:clrChange>
            </a:blip>
            <a:srcRect l="20358" r="20307"/>
            <a:stretch>
              <a:fillRect/>
            </a:stretch>
          </p:blipFill>
          <p:spPr>
            <a:xfrm>
              <a:off x="878" y="1269"/>
              <a:ext cx="18468" cy="850"/>
            </a:xfrm>
            <a:prstGeom prst="rect">
              <a:avLst/>
            </a:prstGeom>
            <a:noFill/>
            <a:ln w="9525">
              <a:noFill/>
            </a:ln>
          </p:spPr>
        </p:pic>
        <p:sp>
          <p:nvSpPr>
            <p:cNvPr id="4" name="文本框 10"/>
            <p:cNvSpPr txBox="1"/>
            <p:nvPr/>
          </p:nvSpPr>
          <p:spPr>
            <a:xfrm>
              <a:off x="4971" y="1190"/>
              <a:ext cx="1022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陕西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5</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年真题、副题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明</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考法</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1" name="文本框 100"/>
          <p:cNvSpPr txBox="1"/>
          <p:nvPr/>
        </p:nvSpPr>
        <p:spPr>
          <a:xfrm>
            <a:off x="3027680" y="1600835"/>
            <a:ext cx="7399655" cy="460375"/>
          </a:xfrm>
          <a:prstGeom prst="rect">
            <a:avLst/>
          </a:prstGeom>
          <a:noFill/>
          <a:ln w="9525">
            <a:noFill/>
          </a:ln>
        </p:spPr>
        <p:txBody>
          <a:bodyPr wrap="square">
            <a:spAutoFit/>
          </a:bodyPr>
          <a:p>
            <a:r>
              <a:rPr lang="zh-CN" sz="2400" b="1">
                <a:ea typeface="宋体" panose="02010600030101010101" pitchFamily="2" charset="-122"/>
              </a:rPr>
              <a:t>类型一　二次函数与特殊三角形判定</a:t>
            </a:r>
            <a:r>
              <a:rPr lang="en-US" sz="2400" b="1">
                <a:latin typeface="Times New Roman" panose="02020603050405020304" pitchFamily="18" charset="0"/>
                <a:ea typeface="宋体" panose="02010600030101010101" pitchFamily="2" charset="-122"/>
              </a:rPr>
              <a:t>(2016.24)</a:t>
            </a:r>
            <a:endParaRPr lang="zh-CN" altLang="en-US"/>
          </a:p>
        </p:txBody>
      </p:sp>
      <p:sp>
        <p:nvSpPr>
          <p:cNvPr id="6" name="文本框 5"/>
          <p:cNvSpPr txBox="1"/>
          <p:nvPr/>
        </p:nvSpPr>
        <p:spPr>
          <a:xfrm>
            <a:off x="575945" y="2061210"/>
            <a:ext cx="10977880" cy="341503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1. (2016</a:t>
            </a:r>
            <a:r>
              <a:rPr lang="zh-CN" sz="2400" b="1">
                <a:ea typeface="宋体" panose="02010600030101010101" pitchFamily="2" charset="-122"/>
              </a:rPr>
              <a:t>陕西</a:t>
            </a:r>
            <a:r>
              <a:rPr lang="en-US" sz="2400" b="1">
                <a:latin typeface="Times New Roman" panose="02020603050405020304" pitchFamily="18" charset="0"/>
                <a:ea typeface="宋体" panose="02010600030101010101" pitchFamily="2" charset="-122"/>
              </a:rPr>
              <a:t>24</a:t>
            </a:r>
            <a:r>
              <a:rPr lang="zh-CN" sz="2400" b="1">
                <a:ea typeface="宋体" panose="02010600030101010101" pitchFamily="2" charset="-122"/>
              </a:rPr>
              <a:t>题</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分</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如图，在平面直角坐标系中，点</a:t>
            </a:r>
            <a:r>
              <a:rPr lang="en-US" sz="2400" b="1" i="1">
                <a:latin typeface="Times New Roman" panose="02020603050405020304" pitchFamily="18" charset="0"/>
                <a:ea typeface="宋体" panose="02010600030101010101" pitchFamily="2" charset="-122"/>
              </a:rPr>
              <a:t>O</a:t>
            </a:r>
            <a:r>
              <a:rPr lang="zh-CN" sz="2400" b="1">
                <a:ea typeface="宋体" panose="02010600030101010101" pitchFamily="2" charset="-122"/>
              </a:rPr>
              <a:t>为坐标原点，抛物线</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5</a:t>
            </a:r>
            <a:r>
              <a:rPr lang="zh-CN" sz="2400" b="1">
                <a:ea typeface="宋体" panose="02010600030101010101" pitchFamily="2" charset="-122"/>
              </a:rPr>
              <a:t>经过点</a:t>
            </a:r>
            <a:r>
              <a:rPr lang="en-US" sz="2400" b="1" i="1">
                <a:latin typeface="Times New Roman" panose="02020603050405020304" pitchFamily="18" charset="0"/>
                <a:ea typeface="宋体" panose="02010600030101010101" pitchFamily="2" charset="-122"/>
              </a:rPr>
              <a:t>M</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和</a:t>
            </a:r>
            <a:r>
              <a:rPr lang="en-US" sz="2400" b="1" i="1">
                <a:latin typeface="Times New Roman" panose="02020603050405020304" pitchFamily="18" charset="0"/>
                <a:ea typeface="宋体" panose="02010600030101010101" pitchFamily="2" charset="-122"/>
              </a:rPr>
              <a:t>N</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5)</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(1)</a:t>
            </a:r>
            <a:r>
              <a:rPr lang="zh-CN" sz="2400" b="1">
                <a:ea typeface="宋体" panose="02010600030101010101" pitchFamily="2" charset="-122"/>
              </a:rPr>
              <a:t>试判断该抛物线与</a:t>
            </a:r>
            <a:r>
              <a:rPr lang="en-US" sz="2400" b="1">
                <a:latin typeface="Times New Roman" panose="02020603050405020304" pitchFamily="18" charset="0"/>
                <a:ea typeface="宋体" panose="02010600030101010101" pitchFamily="2" charset="-122"/>
              </a:rPr>
              <a:t>x</a:t>
            </a:r>
            <a:r>
              <a:rPr lang="zh-CN" sz="2400" b="1">
                <a:ea typeface="宋体" panose="02010600030101010101" pitchFamily="2" charset="-122"/>
              </a:rPr>
              <a:t>轴交点的情况；</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平移这条抛物线，使平移后的抛物线经过点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endParaRPr lang="zh-CN" sz="2400" b="1">
              <a:ea typeface="宋体" panose="02010600030101010101" pitchFamily="2" charset="-122"/>
            </a:endParaRPr>
          </a:p>
          <a:p>
            <a:pPr>
              <a:lnSpc>
                <a:spcPct val="150000"/>
              </a:lnSpc>
            </a:pPr>
            <a:r>
              <a:rPr lang="zh-CN" sz="2400" b="1">
                <a:ea typeface="宋体" panose="02010600030101010101" pitchFamily="2" charset="-122"/>
              </a:rPr>
              <a:t>且与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轴交于点</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，同时满足以</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O</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为顶点的三角形</a:t>
            </a:r>
            <a:endParaRPr lang="zh-CN" sz="2400" b="1">
              <a:ea typeface="宋体" panose="02010600030101010101" pitchFamily="2" charset="-122"/>
            </a:endParaRPr>
          </a:p>
          <a:p>
            <a:pPr>
              <a:lnSpc>
                <a:spcPct val="150000"/>
              </a:lnSpc>
            </a:pPr>
            <a:r>
              <a:rPr lang="zh-CN" sz="2400" b="1">
                <a:ea typeface="宋体" panose="02010600030101010101" pitchFamily="2" charset="-122"/>
              </a:rPr>
              <a:t>是等腰直角三角形，请你写出平移过程，并说明理由．</a:t>
            </a:r>
            <a:endParaRPr lang="zh-CN" altLang="en-US"/>
          </a:p>
        </p:txBody>
      </p:sp>
      <p:pic>
        <p:nvPicPr>
          <p:cNvPr id="5" name="图片 -2147482620"/>
          <p:cNvPicPr>
            <a:picLocks noChangeAspect="1"/>
          </p:cNvPicPr>
          <p:nvPr/>
        </p:nvPicPr>
        <p:blipFill>
          <a:blip r:embed="rId2"/>
          <a:stretch>
            <a:fillRect/>
          </a:stretch>
        </p:blipFill>
        <p:spPr>
          <a:xfrm>
            <a:off x="9064625" y="2846070"/>
            <a:ext cx="2466340" cy="2541905"/>
          </a:xfrm>
          <a:prstGeom prst="rect">
            <a:avLst/>
          </a:prstGeom>
          <a:noFill/>
          <a:ln w="9525">
            <a:noFill/>
          </a:ln>
        </p:spPr>
      </p:pic>
      <p:sp>
        <p:nvSpPr>
          <p:cNvPr id="7" name="文本框 6"/>
          <p:cNvSpPr txBox="1"/>
          <p:nvPr/>
        </p:nvSpPr>
        <p:spPr>
          <a:xfrm>
            <a:off x="9822815" y="5539740"/>
            <a:ext cx="1178560" cy="368300"/>
          </a:xfrm>
          <a:prstGeom prst="rect">
            <a:avLst/>
          </a:prstGeom>
          <a:noFill/>
          <a:ln w="9525">
            <a:noFill/>
          </a:ln>
        </p:spPr>
        <p:txBody>
          <a:bodyPr wrap="square">
            <a:spAutoFit/>
          </a:bodyPr>
          <a:p>
            <a:r>
              <a:rPr lang="zh-CN" sz="1800">
                <a:solidFill>
                  <a:schemeClr val="tx1"/>
                </a:solidFill>
                <a:uFillTx/>
                <a:latin typeface="Times New Roman" panose="02020603050405020304" pitchFamily="18" charset="0"/>
                <a:ea typeface="宋体" panose="02010600030101010101" pitchFamily="2" charset="-122"/>
              </a:rPr>
              <a:t>第1题图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1298575" y="697865"/>
            <a:ext cx="5286375" cy="1000125"/>
          </a:xfrm>
          <a:prstGeom prst="rect">
            <a:avLst/>
          </a:prstGeom>
        </p:spPr>
      </p:pic>
      <p:pic>
        <p:nvPicPr>
          <p:cNvPr id="3" name="图片 2"/>
          <p:cNvPicPr>
            <a:picLocks noChangeAspect="1"/>
          </p:cNvPicPr>
          <p:nvPr/>
        </p:nvPicPr>
        <p:blipFill>
          <a:blip r:embed="rId2"/>
          <a:stretch>
            <a:fillRect/>
          </a:stretch>
        </p:blipFill>
        <p:spPr>
          <a:xfrm>
            <a:off x="1298575" y="1540510"/>
            <a:ext cx="5286375" cy="1000125"/>
          </a:xfrm>
          <a:prstGeom prst="rect">
            <a:avLst/>
          </a:prstGeom>
        </p:spPr>
      </p:pic>
      <p:sp>
        <p:nvSpPr>
          <p:cNvPr id="101" name="文本框 100"/>
          <p:cNvSpPr txBox="1"/>
          <p:nvPr/>
        </p:nvSpPr>
        <p:spPr>
          <a:xfrm>
            <a:off x="1208405" y="2419350"/>
            <a:ext cx="9810750" cy="230695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5.(2</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对于方程</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b</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4×1×5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抛物线与</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轴无交点；</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1208405" y="4653915"/>
            <a:ext cx="981075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将原抛物线先向左平移</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个单位，再向下平移</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个单位或将原抛物线先向左平移</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个单位，再向下平移</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个单位．理由如下：</a:t>
            </a:r>
            <a:endParaRPr lang="zh-CN" altLang="en-US"/>
          </a:p>
        </p:txBody>
      </p:sp>
      <p:sp>
        <p:nvSpPr>
          <p:cNvPr id="5" name="文本框 4"/>
          <p:cNvSpPr txBox="1"/>
          <p:nvPr/>
        </p:nvSpPr>
        <p:spPr>
          <a:xfrm>
            <a:off x="1155065" y="5709285"/>
            <a:ext cx="10548620"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如解图，</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AOB</a:t>
            </a:r>
            <a:r>
              <a:rPr lang="zh-CN" sz="2400" b="1">
                <a:solidFill>
                  <a:srgbClr val="FF0000"/>
                </a:solidFill>
                <a:ea typeface="宋体" panose="02010600030101010101" pitchFamily="2" charset="-122"/>
              </a:rPr>
              <a:t>是等腰直角三角形，点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在</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轴上，</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015365" y="768985"/>
            <a:ext cx="10238740" cy="175323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的坐标为</a:t>
            </a:r>
            <a:r>
              <a:rPr lang="en-US" sz="2400" b="1" i="1">
                <a:solidFill>
                  <a:srgbClr val="FF0000"/>
                </a:solidFill>
                <a:latin typeface="Times New Roman" panose="02020603050405020304" pitchFamily="18" charset="0"/>
                <a:ea typeface="宋体" panose="02010600030101010101" pitchFamily="2" charset="-122"/>
              </a:rPr>
              <a:t>B</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或</a:t>
            </a:r>
            <a:r>
              <a:rPr lang="en-US" sz="2400" b="1" i="1">
                <a:solidFill>
                  <a:srgbClr val="FF0000"/>
                </a:solidFill>
                <a:latin typeface="Times New Roman" panose="02020603050405020304" pitchFamily="18" charset="0"/>
                <a:ea typeface="宋体" panose="02010600030101010101" pitchFamily="2" charset="-122"/>
              </a:rPr>
              <a:t>B</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设平移后的抛物线的表达式为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mx</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en-US" sz="2400" b="1">
                <a:solidFill>
                  <a:srgbClr val="FF0000"/>
                </a:solidFill>
                <a:latin typeface="Times New Roman" panose="02020603050405020304" pitchFamily="18" charset="0"/>
                <a:ea typeface="宋体" panose="02010600030101010101" pitchFamily="2" charset="-122"/>
              </a:rPr>
              <a:t>.①</a:t>
            </a:r>
            <a:r>
              <a:rPr lang="zh-CN" sz="2400" b="1">
                <a:solidFill>
                  <a:srgbClr val="FF0000"/>
                </a:solidFill>
                <a:ea typeface="宋体" panose="02010600030101010101" pitchFamily="2" charset="-122"/>
              </a:rPr>
              <a:t>当平移后的抛物线经过点</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时，</a:t>
            </a:r>
            <a:endParaRPr lang="zh-CN" altLang="en-US"/>
          </a:p>
        </p:txBody>
      </p:sp>
      <p:pic>
        <p:nvPicPr>
          <p:cNvPr id="2" name="图片 1"/>
          <p:cNvPicPr>
            <a:picLocks noChangeAspect="1"/>
          </p:cNvPicPr>
          <p:nvPr/>
        </p:nvPicPr>
        <p:blipFill>
          <a:blip r:embed="rId1"/>
          <a:stretch>
            <a:fillRect/>
          </a:stretch>
        </p:blipFill>
        <p:spPr>
          <a:xfrm>
            <a:off x="1118235" y="2450465"/>
            <a:ext cx="5286375" cy="1000125"/>
          </a:xfrm>
          <a:prstGeom prst="rect">
            <a:avLst/>
          </a:prstGeom>
        </p:spPr>
      </p:pic>
      <p:sp>
        <p:nvSpPr>
          <p:cNvPr id="4" name="文本框 3"/>
          <p:cNvSpPr txBox="1"/>
          <p:nvPr/>
        </p:nvSpPr>
        <p:spPr>
          <a:xfrm>
            <a:off x="1015365" y="3331845"/>
            <a:ext cx="10239375"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平移后的抛物线为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2.(7</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该抛物线的顶点坐标为</a:t>
            </a:r>
            <a:endParaRPr lang="zh-CN" altLang="en-US"/>
          </a:p>
        </p:txBody>
      </p:sp>
      <p:pic>
        <p:nvPicPr>
          <p:cNvPr id="5" name="图片 4"/>
          <p:cNvPicPr>
            <a:picLocks noChangeAspect="1"/>
          </p:cNvPicPr>
          <p:nvPr/>
        </p:nvPicPr>
        <p:blipFill>
          <a:blip r:embed="rId2"/>
          <a:stretch>
            <a:fillRect/>
          </a:stretch>
        </p:blipFill>
        <p:spPr>
          <a:xfrm>
            <a:off x="4514850" y="3858260"/>
            <a:ext cx="5286375" cy="800100"/>
          </a:xfrm>
          <a:prstGeom prst="rect">
            <a:avLst/>
          </a:prstGeom>
        </p:spPr>
      </p:pic>
      <p:pic>
        <p:nvPicPr>
          <p:cNvPr id="6" name="图片 5"/>
          <p:cNvPicPr>
            <a:picLocks noChangeAspect="1"/>
          </p:cNvPicPr>
          <p:nvPr/>
        </p:nvPicPr>
        <p:blipFill>
          <a:blip r:embed="rId3"/>
          <a:stretch>
            <a:fillRect/>
          </a:stretch>
        </p:blipFill>
        <p:spPr>
          <a:xfrm>
            <a:off x="1118235" y="4530725"/>
            <a:ext cx="5286375" cy="800100"/>
          </a:xfrm>
          <a:prstGeom prst="rect">
            <a:avLst/>
          </a:prstGeom>
        </p:spPr>
      </p:pic>
      <p:sp>
        <p:nvSpPr>
          <p:cNvPr id="7" name="文本框 6"/>
          <p:cNvSpPr txBox="1"/>
          <p:nvPr/>
        </p:nvSpPr>
        <p:spPr>
          <a:xfrm>
            <a:off x="1015365" y="5114925"/>
            <a:ext cx="10238740" cy="161480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将原抛物线先向左平移</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个单位，再向下平移</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个单位即可获得符合条件的抛物线；</a:t>
            </a:r>
            <a:r>
              <a:rPr lang="en-US" sz="2400" b="1">
                <a:solidFill>
                  <a:srgbClr val="FF0000"/>
                </a:solidFill>
                <a:latin typeface="Times New Roman" panose="02020603050405020304" pitchFamily="18" charset="0"/>
                <a:ea typeface="宋体" panose="02010600030101010101" pitchFamily="2" charset="-122"/>
              </a:rPr>
              <a:t>(8</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en-US" sz="2400" b="1">
              <a:solidFill>
                <a:srgbClr val="FF0000"/>
              </a:solidFill>
              <a:latin typeface="Times New Roman" panose="02020603050405020304" pitchFamily="18" charset="0"/>
              <a:ea typeface="宋体" panose="02010600030101010101" pitchFamily="2"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72440" y="1003935"/>
            <a:ext cx="11327130" cy="369252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4. </a:t>
            </a:r>
            <a:r>
              <a:rPr lang="zh-CN" sz="2400" b="1">
                <a:ea typeface="宋体" panose="02010600030101010101" pitchFamily="2" charset="-122"/>
              </a:rPr>
              <a:t>已知抛物线与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轴的交点为</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，且经过点</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，求抛物线的表达式．</a:t>
            </a:r>
            <a:r>
              <a:rPr lang="en-US" sz="2400" b="1">
                <a:latin typeface="Times New Roman" panose="02020603050405020304" pitchFamily="18" charset="0"/>
                <a:ea typeface="宋体" panose="02010600030101010101" pitchFamily="2" charset="-122"/>
              </a:rPr>
              <a:t>    </a:t>
            </a:r>
            <a:endParaRPr lang="en-US" sz="2400" b="1">
              <a:latin typeface="Times New Roman" panose="02020603050405020304" pitchFamily="18" charset="0"/>
              <a:ea typeface="宋体" panose="02010600030101010101" pitchFamily="2" charset="-122"/>
            </a:endParaRPr>
          </a:p>
          <a:p>
            <a:endParaRPr lang="zh-CN" altLang="en-US"/>
          </a:p>
        </p:txBody>
      </p:sp>
      <p:sp>
        <p:nvSpPr>
          <p:cNvPr id="2" name="文本框 1"/>
          <p:cNvSpPr txBox="1"/>
          <p:nvPr/>
        </p:nvSpPr>
        <p:spPr>
          <a:xfrm>
            <a:off x="496570" y="2112010"/>
            <a:ext cx="11170920" cy="286131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抛物线与</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轴的交点为</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设抛物线的表达式为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将点</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代入，得</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解得</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∴</a:t>
            </a:r>
            <a:r>
              <a:rPr lang="zh-CN" sz="2400" b="1">
                <a:solidFill>
                  <a:srgbClr val="FF0000"/>
                </a:solidFill>
                <a:ea typeface="宋体" panose="02010600030101010101" pitchFamily="2" charset="-122"/>
              </a:rPr>
              <a:t>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242695" y="789305"/>
            <a:ext cx="9785350"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②</a:t>
            </a:r>
            <a:r>
              <a:rPr lang="zh-CN" sz="2400" b="1">
                <a:solidFill>
                  <a:srgbClr val="FF0000"/>
                </a:solidFill>
                <a:ea typeface="宋体" panose="02010600030101010101" pitchFamily="2" charset="-122"/>
              </a:rPr>
              <a:t>当平移后的抛物线过点</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时，</a:t>
            </a:r>
            <a:endParaRPr lang="zh-CN" altLang="en-US"/>
          </a:p>
        </p:txBody>
      </p:sp>
      <p:pic>
        <p:nvPicPr>
          <p:cNvPr id="2" name="图片 1"/>
          <p:cNvPicPr>
            <a:picLocks noChangeAspect="1"/>
          </p:cNvPicPr>
          <p:nvPr/>
        </p:nvPicPr>
        <p:blipFill>
          <a:blip r:embed="rId1"/>
          <a:stretch>
            <a:fillRect/>
          </a:stretch>
        </p:blipFill>
        <p:spPr>
          <a:xfrm>
            <a:off x="1351280" y="1434465"/>
            <a:ext cx="5286375" cy="1000125"/>
          </a:xfrm>
          <a:prstGeom prst="rect">
            <a:avLst/>
          </a:prstGeom>
        </p:spPr>
      </p:pic>
      <p:sp>
        <p:nvSpPr>
          <p:cNvPr id="3" name="文本框 2"/>
          <p:cNvSpPr txBox="1"/>
          <p:nvPr/>
        </p:nvSpPr>
        <p:spPr>
          <a:xfrm>
            <a:off x="1280160" y="2296160"/>
            <a:ext cx="9675495"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平移后的抛物线为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2.(9</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pic>
        <p:nvPicPr>
          <p:cNvPr id="4" name="图片 3"/>
          <p:cNvPicPr>
            <a:picLocks noChangeAspect="1"/>
          </p:cNvPicPr>
          <p:nvPr/>
        </p:nvPicPr>
        <p:blipFill>
          <a:blip r:embed="rId2"/>
          <a:stretch>
            <a:fillRect/>
          </a:stretch>
        </p:blipFill>
        <p:spPr>
          <a:xfrm>
            <a:off x="1351280" y="2957195"/>
            <a:ext cx="5286375" cy="800100"/>
          </a:xfrm>
          <a:prstGeom prst="rect">
            <a:avLst/>
          </a:prstGeom>
        </p:spPr>
      </p:pic>
      <p:pic>
        <p:nvPicPr>
          <p:cNvPr id="5" name="图片 4"/>
          <p:cNvPicPr>
            <a:picLocks noChangeAspect="1"/>
          </p:cNvPicPr>
          <p:nvPr/>
        </p:nvPicPr>
        <p:blipFill>
          <a:blip r:embed="rId3"/>
          <a:stretch>
            <a:fillRect/>
          </a:stretch>
        </p:blipFill>
        <p:spPr>
          <a:xfrm>
            <a:off x="1351280" y="3716020"/>
            <a:ext cx="5286375" cy="800100"/>
          </a:xfrm>
          <a:prstGeom prst="rect">
            <a:avLst/>
          </a:prstGeom>
        </p:spPr>
      </p:pic>
      <p:sp>
        <p:nvSpPr>
          <p:cNvPr id="6" name="文本框 5"/>
          <p:cNvSpPr txBox="1"/>
          <p:nvPr/>
        </p:nvSpPr>
        <p:spPr>
          <a:xfrm>
            <a:off x="1242695" y="4408170"/>
            <a:ext cx="667385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将原抛物线先向左平移</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个单位，再向下平</a:t>
            </a:r>
            <a:endParaRPr lang="zh-CN" sz="2400" b="1">
              <a:solidFill>
                <a:srgbClr val="FF0000"/>
              </a:solidFill>
              <a:ea typeface="宋体" panose="02010600030101010101" pitchFamily="2" charset="-122"/>
            </a:endParaRPr>
          </a:p>
          <a:p>
            <a:pPr>
              <a:lnSpc>
                <a:spcPct val="150000"/>
              </a:lnSpc>
            </a:pPr>
            <a:r>
              <a:rPr lang="zh-CN" sz="2400" b="1">
                <a:solidFill>
                  <a:srgbClr val="FF0000"/>
                </a:solidFill>
                <a:ea typeface="宋体" panose="02010600030101010101" pitchFamily="2" charset="-122"/>
              </a:rPr>
              <a:t>移</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个单位即可获得符合条件的抛物线．</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pic>
        <p:nvPicPr>
          <p:cNvPr id="7" name="图片 -2147482621"/>
          <p:cNvPicPr>
            <a:picLocks noChangeAspect="1"/>
          </p:cNvPicPr>
          <p:nvPr/>
        </p:nvPicPr>
        <p:blipFill>
          <a:blip r:embed="rId4"/>
          <a:stretch>
            <a:fillRect/>
          </a:stretch>
        </p:blipFill>
        <p:spPr>
          <a:xfrm>
            <a:off x="8572500" y="1417955"/>
            <a:ext cx="2572385" cy="2990215"/>
          </a:xfrm>
          <a:prstGeom prst="rect">
            <a:avLst/>
          </a:prstGeom>
          <a:noFill/>
          <a:ln w="9525">
            <a:noFill/>
          </a:ln>
        </p:spPr>
      </p:pic>
      <p:sp>
        <p:nvSpPr>
          <p:cNvPr id="8" name="文本框 7"/>
          <p:cNvSpPr txBox="1"/>
          <p:nvPr/>
        </p:nvSpPr>
        <p:spPr>
          <a:xfrm>
            <a:off x="9298940" y="4638040"/>
            <a:ext cx="1424940"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第1题解图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2861945" y="808990"/>
            <a:ext cx="6609715" cy="645160"/>
          </a:xfrm>
          <a:prstGeom prst="rect">
            <a:avLst/>
          </a:prstGeom>
          <a:noFill/>
          <a:ln w="9525">
            <a:noFill/>
          </a:ln>
        </p:spPr>
        <p:txBody>
          <a:bodyPr wrap="square">
            <a:spAutoFit/>
          </a:bodyPr>
          <a:p>
            <a:pPr algn="ctr">
              <a:lnSpc>
                <a:spcPct val="150000"/>
              </a:lnSpc>
            </a:pPr>
            <a:r>
              <a:rPr lang="zh-CN" sz="2400" b="1">
                <a:ea typeface="宋体" panose="02010600030101010101" pitchFamily="2" charset="-122"/>
              </a:rPr>
              <a:t>类型二　</a:t>
            </a:r>
            <a:r>
              <a:rPr lang="en-US" sz="2400" b="1">
                <a:latin typeface="Times New Roman" panose="02020603050405020304" pitchFamily="18" charset="0"/>
                <a:ea typeface="宋体" panose="02010600030101010101" pitchFamily="2" charset="-122"/>
              </a:rPr>
              <a:t> </a:t>
            </a:r>
            <a:r>
              <a:rPr lang="zh-CN" sz="2400" b="1">
                <a:ea typeface="宋体" panose="02010600030101010101" pitchFamily="2" charset="-122"/>
              </a:rPr>
              <a:t>二次函数与特殊四边形判定</a:t>
            </a:r>
            <a:r>
              <a:rPr lang="en-US" sz="2400" b="1">
                <a:latin typeface="Times New Roman" panose="02020603050405020304" pitchFamily="18" charset="0"/>
                <a:ea typeface="宋体" panose="02010600030101010101" pitchFamily="2" charset="-122"/>
              </a:rPr>
              <a:t>(2017.24)</a:t>
            </a:r>
            <a:endParaRPr lang="zh-CN" altLang="en-US"/>
          </a:p>
        </p:txBody>
      </p:sp>
      <p:sp>
        <p:nvSpPr>
          <p:cNvPr id="2" name="文本框 1"/>
          <p:cNvSpPr txBox="1"/>
          <p:nvPr/>
        </p:nvSpPr>
        <p:spPr>
          <a:xfrm>
            <a:off x="638175" y="1485265"/>
            <a:ext cx="11155680" cy="452310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2. (2017</a:t>
            </a:r>
            <a:r>
              <a:rPr lang="zh-CN" sz="2400" b="1">
                <a:ea typeface="宋体" panose="02010600030101010101" pitchFamily="2" charset="-122"/>
              </a:rPr>
              <a:t>陕西</a:t>
            </a:r>
            <a:r>
              <a:rPr lang="en-US" sz="2400" b="1">
                <a:latin typeface="Times New Roman" panose="02020603050405020304" pitchFamily="18" charset="0"/>
                <a:ea typeface="宋体" panose="02010600030101010101" pitchFamily="2" charset="-122"/>
              </a:rPr>
              <a:t>24</a:t>
            </a:r>
            <a:r>
              <a:rPr lang="zh-CN" sz="2400" b="1">
                <a:ea typeface="宋体" panose="02010600030101010101" pitchFamily="2" charset="-122"/>
              </a:rPr>
              <a:t>题</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分</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在同一直角坐标系中，抛物线</a:t>
            </a:r>
            <a:r>
              <a:rPr lang="en-US" sz="2400" b="1" i="1">
                <a:latin typeface="Times New Roman" panose="02020603050405020304" pitchFamily="18" charset="0"/>
                <a:ea typeface="宋体" panose="02010600030101010101" pitchFamily="2" charset="-122"/>
              </a:rPr>
              <a:t>C</a:t>
            </a:r>
            <a:r>
              <a:rPr lang="en-US" sz="2400" b="1" baseline="-25000">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与抛物线</a:t>
            </a:r>
            <a:r>
              <a:rPr lang="en-US" sz="2400" b="1" i="1">
                <a:latin typeface="Times New Roman" panose="02020603050405020304" pitchFamily="18" charset="0"/>
                <a:ea typeface="宋体" panose="02010600030101010101" pitchFamily="2" charset="-122"/>
              </a:rPr>
              <a:t>C</a:t>
            </a:r>
            <a:r>
              <a:rPr lang="en-US" sz="2400" b="1" baseline="-25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mx</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关于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轴对称，</a:t>
            </a:r>
            <a:r>
              <a:rPr lang="en-US" sz="2400" b="1" i="1">
                <a:latin typeface="Times New Roman" panose="02020603050405020304" pitchFamily="18" charset="0"/>
                <a:ea typeface="宋体" panose="02010600030101010101" pitchFamily="2" charset="-122"/>
              </a:rPr>
              <a:t>C</a:t>
            </a:r>
            <a:r>
              <a:rPr lang="en-US" sz="2400" b="1" baseline="-25000">
                <a:latin typeface="Times New Roman" panose="02020603050405020304" pitchFamily="18" charset="0"/>
                <a:ea typeface="宋体" panose="02010600030101010101" pitchFamily="2" charset="-122"/>
              </a:rPr>
              <a:t>2</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两点，其中点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在点</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的左侧．</a:t>
            </a:r>
            <a:r>
              <a:rPr lang="en-US" sz="2400" b="1">
                <a:latin typeface="Times New Roman" panose="02020603050405020304" pitchFamily="18" charset="0"/>
                <a:ea typeface="宋体" panose="02010600030101010101" pitchFamily="2" charset="-122"/>
              </a:rPr>
              <a:t>(1)</a:t>
            </a:r>
            <a:r>
              <a:rPr lang="zh-CN" sz="2400" b="1">
                <a:ea typeface="宋体" panose="02010600030101010101" pitchFamily="2" charset="-122"/>
              </a:rPr>
              <a:t>求抛物线</a:t>
            </a:r>
            <a:r>
              <a:rPr lang="en-US" sz="2400" b="1" i="1">
                <a:latin typeface="Times New Roman" panose="02020603050405020304" pitchFamily="18" charset="0"/>
                <a:ea typeface="宋体" panose="02010600030101010101" pitchFamily="2" charset="-122"/>
              </a:rPr>
              <a:t>C</a:t>
            </a:r>
            <a:r>
              <a:rPr lang="en-US" sz="2400" b="1" baseline="-25000">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baseline="-25000">
                <a:latin typeface="Times New Roman" panose="02020603050405020304" pitchFamily="18" charset="0"/>
                <a:ea typeface="宋体" panose="02010600030101010101" pitchFamily="2" charset="-122"/>
              </a:rPr>
              <a:t>2</a:t>
            </a:r>
            <a:r>
              <a:rPr lang="zh-CN" sz="2400" b="1">
                <a:ea typeface="宋体" panose="02010600030101010101" pitchFamily="2" charset="-122"/>
              </a:rPr>
              <a:t>的函数表达式；</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求</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两点的坐标；</a:t>
            </a:r>
            <a:r>
              <a:rPr lang="en-US" sz="2400" b="1">
                <a:latin typeface="Times New Roman" panose="02020603050405020304" pitchFamily="18" charset="0"/>
                <a:ea typeface="宋体" panose="02010600030101010101" pitchFamily="2" charset="-122"/>
              </a:rPr>
              <a:t>(3)</a:t>
            </a:r>
            <a:r>
              <a:rPr lang="zh-CN" sz="2400" b="1">
                <a:ea typeface="宋体" panose="02010600030101010101" pitchFamily="2" charset="-122"/>
              </a:rPr>
              <a:t>在抛物线</a:t>
            </a:r>
            <a:r>
              <a:rPr lang="en-US" sz="2400" b="1" i="1">
                <a:latin typeface="Times New Roman" panose="02020603050405020304" pitchFamily="18" charset="0"/>
                <a:ea typeface="宋体" panose="02010600030101010101" pitchFamily="2" charset="-122"/>
              </a:rPr>
              <a:t>C</a:t>
            </a:r>
            <a:r>
              <a:rPr lang="en-US" sz="2400" b="1" baseline="-25000">
                <a:latin typeface="Times New Roman" panose="02020603050405020304" pitchFamily="18" charset="0"/>
                <a:ea typeface="宋体" panose="02010600030101010101" pitchFamily="2" charset="-122"/>
              </a:rPr>
              <a:t>1</a:t>
            </a:r>
            <a:r>
              <a:rPr lang="zh-CN" sz="2400" b="1">
                <a:ea typeface="宋体" panose="02010600030101010101" pitchFamily="2" charset="-122"/>
              </a:rPr>
              <a:t>上是否存在一点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，在抛物线</a:t>
            </a:r>
            <a:r>
              <a:rPr lang="en-US" sz="2400" b="1" i="1">
                <a:latin typeface="Times New Roman" panose="02020603050405020304" pitchFamily="18" charset="0"/>
                <a:ea typeface="宋体" panose="02010600030101010101" pitchFamily="2" charset="-122"/>
              </a:rPr>
              <a:t>C</a:t>
            </a:r>
            <a:r>
              <a:rPr lang="en-US" sz="2400" b="1" baseline="-25000">
                <a:latin typeface="Times New Roman" panose="02020603050405020304" pitchFamily="18" charset="0"/>
                <a:ea typeface="宋体" panose="02010600030101010101" pitchFamily="2" charset="-122"/>
              </a:rPr>
              <a:t>2</a:t>
            </a:r>
            <a:r>
              <a:rPr lang="zh-CN" sz="2400" b="1">
                <a:ea typeface="宋体" panose="02010600030101010101" pitchFamily="2" charset="-122"/>
              </a:rPr>
              <a:t>上是否存</a:t>
            </a:r>
            <a:endParaRPr lang="zh-CN" sz="2400" b="1">
              <a:ea typeface="宋体" panose="02010600030101010101" pitchFamily="2" charset="-122"/>
            </a:endParaRPr>
          </a:p>
          <a:p>
            <a:pPr>
              <a:lnSpc>
                <a:spcPct val="150000"/>
              </a:lnSpc>
            </a:pPr>
            <a:r>
              <a:rPr lang="zh-CN" sz="2400" b="1">
                <a:ea typeface="宋体" panose="02010600030101010101" pitchFamily="2" charset="-122"/>
              </a:rPr>
              <a:t>在一点</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，使得以</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为边，且</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P</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四点为顶点</a:t>
            </a:r>
            <a:endParaRPr lang="zh-CN" sz="2400" b="1">
              <a:ea typeface="宋体" panose="02010600030101010101" pitchFamily="2" charset="-122"/>
            </a:endParaRPr>
          </a:p>
          <a:p>
            <a:pPr>
              <a:lnSpc>
                <a:spcPct val="150000"/>
              </a:lnSpc>
            </a:pPr>
            <a:r>
              <a:rPr lang="zh-CN" sz="2400" b="1">
                <a:ea typeface="宋体" panose="02010600030101010101" pitchFamily="2" charset="-122"/>
              </a:rPr>
              <a:t>的四边形是平行四边形？若存在，求出</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Q</a:t>
            </a:r>
            <a:r>
              <a:rPr lang="zh-CN" sz="2400" b="1">
                <a:ea typeface="宋体" panose="02010600030101010101" pitchFamily="2" charset="-122"/>
              </a:rPr>
              <a:t>两点的坐标；</a:t>
            </a:r>
            <a:endParaRPr lang="zh-CN" sz="2400" b="1">
              <a:ea typeface="宋体" panose="02010600030101010101" pitchFamily="2" charset="-122"/>
            </a:endParaRPr>
          </a:p>
          <a:p>
            <a:pPr>
              <a:lnSpc>
                <a:spcPct val="150000"/>
              </a:lnSpc>
            </a:pPr>
            <a:r>
              <a:rPr lang="zh-CN" sz="2400" b="1">
                <a:ea typeface="宋体" panose="02010600030101010101" pitchFamily="2" charset="-122"/>
              </a:rPr>
              <a:t>若不存在，请说明理由．</a:t>
            </a:r>
            <a:endParaRPr lang="zh-CN" altLang="en-US"/>
          </a:p>
        </p:txBody>
      </p:sp>
      <p:pic>
        <p:nvPicPr>
          <p:cNvPr id="3" name="图片 -2147482618"/>
          <p:cNvPicPr>
            <a:picLocks noChangeAspect="1"/>
          </p:cNvPicPr>
          <p:nvPr/>
        </p:nvPicPr>
        <p:blipFill>
          <a:blip r:embed="rId1"/>
          <a:stretch>
            <a:fillRect/>
          </a:stretch>
        </p:blipFill>
        <p:spPr>
          <a:xfrm>
            <a:off x="8606155" y="2647315"/>
            <a:ext cx="3139440" cy="3042920"/>
          </a:xfrm>
          <a:prstGeom prst="rect">
            <a:avLst/>
          </a:prstGeom>
          <a:noFill/>
          <a:ln w="9525">
            <a:noFill/>
          </a:ln>
        </p:spPr>
      </p:pic>
      <p:sp>
        <p:nvSpPr>
          <p:cNvPr id="4" name="文本框 3"/>
          <p:cNvSpPr txBox="1"/>
          <p:nvPr/>
        </p:nvSpPr>
        <p:spPr>
          <a:xfrm>
            <a:off x="9599295" y="5850890"/>
            <a:ext cx="1152525" cy="368300"/>
          </a:xfrm>
          <a:prstGeom prst="rect">
            <a:avLst/>
          </a:prstGeom>
          <a:noFill/>
          <a:ln w="9525">
            <a:noFill/>
          </a:ln>
        </p:spPr>
        <p:txBody>
          <a:bodyPr wrap="square">
            <a:spAutoFit/>
          </a:bodyPr>
          <a:p>
            <a:r>
              <a:rPr lang="zh-CN" sz="1800">
                <a:solidFill>
                  <a:schemeClr val="tx1"/>
                </a:solidFill>
                <a:uFillTx/>
                <a:latin typeface="Times New Roman" panose="02020603050405020304" pitchFamily="18" charset="0"/>
                <a:ea typeface="宋体" panose="02010600030101010101" pitchFamily="2" charset="-122"/>
              </a:rPr>
              <a:t>第2题图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905510" y="764540"/>
            <a:ext cx="10666095" cy="56311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抛物线</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关于</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轴对称，</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交点一定在</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轴上，且</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的形状、大小均相同．</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3.(2</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的对称轴为直线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∴</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的对称轴为直线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     ∴</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2.(3</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(2)</a:t>
            </a:r>
            <a:r>
              <a:rPr lang="zh-CN" sz="2400" b="1">
                <a:solidFill>
                  <a:srgbClr val="FF0000"/>
                </a:solidFill>
                <a:ea typeface="宋体" panose="02010600030101010101" pitchFamily="2" charset="-122"/>
              </a:rPr>
              <a:t>令</a:t>
            </a:r>
            <a:r>
              <a:rPr lang="en-US" sz="2400" b="1" i="1">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中</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，则</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解得</a:t>
            </a:r>
            <a:r>
              <a:rPr lang="en-US" sz="2400" b="1" i="1">
                <a:solidFill>
                  <a:srgbClr val="FF0000"/>
                </a:solidFill>
                <a:latin typeface="Times New Roman" panose="02020603050405020304" pitchFamily="18" charset="0"/>
                <a:ea typeface="宋体" panose="02010600030101010101" pitchFamily="2" charset="-122"/>
              </a:rPr>
              <a:t>x</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在点</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左侧，</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(3)</a:t>
            </a:r>
            <a:r>
              <a:rPr lang="zh-CN" sz="2400" b="1">
                <a:solidFill>
                  <a:srgbClr val="FF0000"/>
                </a:solidFill>
                <a:ea typeface="宋体" panose="02010600030101010101" pitchFamily="2" charset="-122"/>
              </a:rPr>
              <a:t>存在．</a:t>
            </a:r>
            <a:r>
              <a:rPr lang="en-US" sz="2400" b="1">
                <a:solidFill>
                  <a:srgbClr val="FF0000"/>
                </a:solidFill>
                <a:latin typeface="Times New Roman" panose="02020603050405020304" pitchFamily="18" charset="0"/>
                <a:ea typeface="宋体" panose="02010600030101010101" pitchFamily="2" charset="-122"/>
              </a:rPr>
              <a:t>(7</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如解图，设</a:t>
            </a:r>
            <a:r>
              <a:rPr lang="en-US" sz="2400" b="1" i="1">
                <a:solidFill>
                  <a:srgbClr val="FF0000"/>
                </a:solidFill>
                <a:latin typeface="Times New Roman" panose="02020603050405020304" pitchFamily="18" charset="0"/>
                <a:ea typeface="宋体" panose="02010600030101010101" pitchFamily="2" charset="-122"/>
              </a:rPr>
              <a:t>P</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，则</a:t>
            </a:r>
            <a:r>
              <a:rPr lang="en-US" sz="2400" b="1" i="1">
                <a:solidFill>
                  <a:srgbClr val="FF0000"/>
                </a:solidFill>
                <a:latin typeface="Times New Roman" panose="02020603050405020304" pitchFamily="18" charset="0"/>
                <a:ea typeface="宋体" panose="02010600030101010101" pitchFamily="2" charset="-122"/>
              </a:rPr>
              <a:t>Q</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endParaRPr lang="zh-CN" altLang="en-US"/>
          </a:p>
        </p:txBody>
      </p:sp>
      <p:pic>
        <p:nvPicPr>
          <p:cNvPr id="2" name="图片 -2147482620"/>
          <p:cNvPicPr>
            <a:picLocks noChangeAspect="1"/>
          </p:cNvPicPr>
          <p:nvPr/>
        </p:nvPicPr>
        <p:blipFill>
          <a:blip r:embed="rId1"/>
          <a:stretch>
            <a:fillRect/>
          </a:stretch>
        </p:blipFill>
        <p:spPr>
          <a:xfrm>
            <a:off x="8766175" y="2786380"/>
            <a:ext cx="2708910" cy="2548255"/>
          </a:xfrm>
          <a:prstGeom prst="rect">
            <a:avLst/>
          </a:prstGeom>
          <a:noFill/>
          <a:ln w="9525">
            <a:noFill/>
          </a:ln>
        </p:spPr>
      </p:pic>
      <p:sp>
        <p:nvSpPr>
          <p:cNvPr id="3" name="文本框 2"/>
          <p:cNvSpPr txBox="1"/>
          <p:nvPr/>
        </p:nvSpPr>
        <p:spPr>
          <a:xfrm>
            <a:off x="9596755" y="5513070"/>
            <a:ext cx="1268730"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第2题解图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936625" y="695960"/>
            <a:ext cx="10252710" cy="56311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①</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Q</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时，得：</a:t>
            </a:r>
            <a:r>
              <a:rPr lang="en-US" sz="2400" b="1" i="1">
                <a:solidFill>
                  <a:srgbClr val="FF0000"/>
                </a:solidFill>
                <a:latin typeface="Times New Roman" panose="02020603050405020304" pitchFamily="18" charset="0"/>
                <a:ea typeface="宋体" panose="02010600030101010101" pitchFamily="2" charset="-122"/>
              </a:rPr>
              <a:t>a</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解得</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∴</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②</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Q</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时，得：</a:t>
            </a:r>
            <a:r>
              <a:rPr lang="en-US" sz="2400" b="1" i="1">
                <a:solidFill>
                  <a:srgbClr val="FF0000"/>
                </a:solidFill>
                <a:latin typeface="Times New Roman" panose="02020603050405020304" pitchFamily="18" charset="0"/>
                <a:ea typeface="宋体" panose="02010600030101010101" pitchFamily="2" charset="-122"/>
              </a:rPr>
              <a:t>a</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解得</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∴</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综上所述，所求点的坐标为</a:t>
            </a:r>
            <a:r>
              <a:rPr lang="en-US" sz="2400" b="1" i="1">
                <a:solidFill>
                  <a:srgbClr val="FF0000"/>
                </a:solidFill>
                <a:latin typeface="Times New Roman" panose="02020603050405020304" pitchFamily="18" charset="0"/>
                <a:ea typeface="宋体" panose="02010600030101010101" pitchFamily="2" charset="-122"/>
              </a:rPr>
              <a:t>P</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Q</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2991485" y="670560"/>
            <a:ext cx="5715635" cy="645160"/>
          </a:xfrm>
          <a:prstGeom prst="rect">
            <a:avLst/>
          </a:prstGeom>
          <a:noFill/>
          <a:ln w="9525">
            <a:noFill/>
          </a:ln>
        </p:spPr>
        <p:txBody>
          <a:bodyPr wrap="square">
            <a:spAutoFit/>
          </a:bodyPr>
          <a:p>
            <a:pPr algn="ctr">
              <a:lnSpc>
                <a:spcPct val="150000"/>
              </a:lnSpc>
            </a:pPr>
            <a:r>
              <a:rPr lang="zh-CN" sz="2400" b="1">
                <a:ea typeface="宋体" panose="02010600030101010101" pitchFamily="2" charset="-122"/>
              </a:rPr>
              <a:t>类型三　二次函数与图形面积</a:t>
            </a:r>
            <a:r>
              <a:rPr lang="en-US" sz="2400" b="1">
                <a:latin typeface="Times New Roman" panose="02020603050405020304" pitchFamily="18" charset="0"/>
                <a:ea typeface="宋体" panose="02010600030101010101" pitchFamily="2" charset="-122"/>
              </a:rPr>
              <a:t>(5</a:t>
            </a:r>
            <a:r>
              <a:rPr lang="zh-CN" sz="2400" b="1">
                <a:ea typeface="宋体" panose="02010600030101010101" pitchFamily="2" charset="-122"/>
              </a:rPr>
              <a:t>年</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考</a:t>
            </a:r>
            <a:r>
              <a:rPr lang="en-US" sz="2400" b="1">
                <a:latin typeface="Times New Roman" panose="02020603050405020304" pitchFamily="18" charset="0"/>
                <a:ea typeface="宋体" panose="02010600030101010101" pitchFamily="2" charset="-122"/>
              </a:rPr>
              <a:t>)</a:t>
            </a:r>
            <a:endParaRPr lang="zh-CN" altLang="en-US"/>
          </a:p>
        </p:txBody>
      </p:sp>
      <p:sp>
        <p:nvSpPr>
          <p:cNvPr id="2" name="文本框 1"/>
          <p:cNvSpPr txBox="1"/>
          <p:nvPr/>
        </p:nvSpPr>
        <p:spPr>
          <a:xfrm>
            <a:off x="513715" y="1270000"/>
            <a:ext cx="11532235" cy="507746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3. (2017</a:t>
            </a:r>
            <a:r>
              <a:rPr lang="zh-CN" sz="2400" b="1">
                <a:ea typeface="宋体" panose="02010600030101010101" pitchFamily="2" charset="-122"/>
              </a:rPr>
              <a:t>陕西副题</a:t>
            </a:r>
            <a:r>
              <a:rPr lang="en-US" sz="2400" b="1">
                <a:latin typeface="Times New Roman" panose="02020603050405020304" pitchFamily="18" charset="0"/>
                <a:ea typeface="宋体" panose="02010600030101010101" pitchFamily="2" charset="-122"/>
              </a:rPr>
              <a:t>24</a:t>
            </a:r>
            <a:r>
              <a:rPr lang="zh-CN" sz="2400" b="1">
                <a:ea typeface="宋体" panose="02010600030101010101" pitchFamily="2" charset="-122"/>
              </a:rPr>
              <a:t>题</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分</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如图，已知抛物线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bx</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两点，与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点，且</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OB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OC</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en-US" sz="2400" b="1" i="1">
                <a:latin typeface="Times New Roman" panose="02020603050405020304" pitchFamily="18" charset="0"/>
                <a:ea typeface="宋体" panose="02010600030101010101" pitchFamily="2" charset="-122"/>
              </a:rPr>
              <a:t>O</a:t>
            </a:r>
            <a:r>
              <a:rPr lang="en-US" sz="2400" b="1">
                <a:latin typeface="Times New Roman" panose="02020603050405020304" pitchFamily="18" charset="0"/>
                <a:ea typeface="宋体" panose="02010600030101010101" pitchFamily="2" charset="-122"/>
              </a:rPr>
              <a:t>A.(1)</a:t>
            </a:r>
            <a:r>
              <a:rPr lang="zh-CN" sz="2400" b="1">
                <a:ea typeface="宋体" panose="02010600030101010101" pitchFamily="2" charset="-122"/>
              </a:rPr>
              <a:t>求抛物线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的函数表达式；</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在抛物线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的对称轴上是否存在一点</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，使</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ACM</a:t>
            </a:r>
            <a:endParaRPr lang="en-US" sz="2400" b="1" i="1">
              <a:latin typeface="Times New Roman" panose="02020603050405020304" pitchFamily="18" charset="0"/>
              <a:ea typeface="宋体" panose="02010600030101010101" pitchFamily="2" charset="-122"/>
            </a:endParaRPr>
          </a:p>
          <a:p>
            <a:pPr>
              <a:lnSpc>
                <a:spcPct val="150000"/>
              </a:lnSpc>
            </a:pPr>
            <a:r>
              <a:rPr lang="zh-CN" sz="2400" b="1">
                <a:ea typeface="宋体" panose="02010600030101010101" pitchFamily="2" charset="-122"/>
              </a:rPr>
              <a:t>周长最小？若存在，求出点</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的坐标；若不存在，</a:t>
            </a:r>
            <a:endParaRPr lang="zh-CN" sz="2400" b="1">
              <a:ea typeface="宋体" panose="02010600030101010101" pitchFamily="2" charset="-122"/>
            </a:endParaRPr>
          </a:p>
          <a:p>
            <a:pPr>
              <a:lnSpc>
                <a:spcPct val="150000"/>
              </a:lnSpc>
            </a:pPr>
            <a:r>
              <a:rPr lang="zh-CN" sz="2400" b="1">
                <a:ea typeface="宋体" panose="02010600030101010101" pitchFamily="2" charset="-122"/>
              </a:rPr>
              <a:t>请说明理由；</a:t>
            </a:r>
            <a:r>
              <a:rPr lang="en-US" sz="2400" b="1">
                <a:latin typeface="Times New Roman" panose="02020603050405020304" pitchFamily="18" charset="0"/>
                <a:ea typeface="宋体" panose="02010600030101010101" pitchFamily="2" charset="-122"/>
              </a:rPr>
              <a:t>(3)</a:t>
            </a:r>
            <a:r>
              <a:rPr lang="zh-CN" sz="2400" b="1">
                <a:ea typeface="宋体" panose="02010600030101010101" pitchFamily="2" charset="-122"/>
              </a:rPr>
              <a:t>连接</a:t>
            </a:r>
            <a:r>
              <a:rPr lang="en-US" sz="2400" b="1" i="1">
                <a:latin typeface="Times New Roman" panose="02020603050405020304" pitchFamily="18" charset="0"/>
                <a:ea typeface="宋体" panose="02010600030101010101" pitchFamily="2" charset="-122"/>
              </a:rPr>
              <a:t>AC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BC</a:t>
            </a:r>
            <a:r>
              <a:rPr lang="zh-CN" sz="2400" b="1">
                <a:ea typeface="宋体" panose="02010600030101010101" pitchFamily="2" charset="-122"/>
              </a:rPr>
              <a:t>，在抛物线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上是否存在一点</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a:t>
            </a:r>
            <a:endParaRPr lang="zh-CN" sz="2400" b="1">
              <a:ea typeface="宋体" panose="02010600030101010101" pitchFamily="2" charset="-122"/>
            </a:endParaRPr>
          </a:p>
          <a:p>
            <a:pPr>
              <a:lnSpc>
                <a:spcPct val="150000"/>
              </a:lnSpc>
            </a:pPr>
            <a:r>
              <a:rPr lang="zh-CN" sz="2400" b="1">
                <a:ea typeface="宋体" panose="02010600030101010101" pitchFamily="2" charset="-122"/>
              </a:rPr>
              <a:t>使</a:t>
            </a:r>
            <a:r>
              <a:rPr lang="en-US" sz="2400" b="1" i="1">
                <a:latin typeface="Times New Roman" panose="02020603050405020304" pitchFamily="18" charset="0"/>
                <a:ea typeface="宋体" panose="02010600030101010101" pitchFamily="2" charset="-122"/>
              </a:rPr>
              <a:t>S</a:t>
            </a:r>
            <a:r>
              <a:rPr lang="en-US" sz="2400" b="1" baseline="-25000">
                <a:latin typeface="Times New Roman" panose="02020603050405020304" pitchFamily="18" charset="0"/>
                <a:ea typeface="宋体" panose="02010600030101010101" pitchFamily="2" charset="-122"/>
              </a:rPr>
              <a:t>△</a:t>
            </a:r>
            <a:r>
              <a:rPr lang="en-US" sz="2400" b="1" i="1" baseline="-25000">
                <a:latin typeface="Times New Roman" panose="02020603050405020304" pitchFamily="18" charset="0"/>
                <a:ea typeface="宋体" panose="02010600030101010101" pitchFamily="2" charset="-122"/>
              </a:rPr>
              <a:t>ABC</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en-US" sz="2400" b="1" i="1">
                <a:latin typeface="Times New Roman" panose="02020603050405020304" pitchFamily="18" charset="0"/>
                <a:ea typeface="宋体" panose="02010600030101010101" pitchFamily="2" charset="-122"/>
              </a:rPr>
              <a:t>S</a:t>
            </a:r>
            <a:r>
              <a:rPr lang="en-US" sz="2400" b="1" baseline="-25000">
                <a:latin typeface="Times New Roman" panose="02020603050405020304" pitchFamily="18" charset="0"/>
                <a:ea typeface="宋体" panose="02010600030101010101" pitchFamily="2" charset="-122"/>
              </a:rPr>
              <a:t>△</a:t>
            </a:r>
            <a:r>
              <a:rPr lang="en-US" sz="2400" b="1" i="1" baseline="-25000">
                <a:latin typeface="Times New Roman" panose="02020603050405020304" pitchFamily="18" charset="0"/>
                <a:ea typeface="宋体" panose="02010600030101010101" pitchFamily="2" charset="-122"/>
              </a:rPr>
              <a:t>OCN</a:t>
            </a:r>
            <a:r>
              <a:rPr lang="zh-CN" sz="2400" b="1">
                <a:ea typeface="宋体" panose="02010600030101010101" pitchFamily="2" charset="-122"/>
              </a:rPr>
              <a:t>？若存在，求出点</a:t>
            </a:r>
            <a:r>
              <a:rPr lang="en-US" sz="2400" b="1" i="1">
                <a:latin typeface="Times New Roman" panose="02020603050405020304" pitchFamily="18" charset="0"/>
                <a:ea typeface="宋体" panose="02010600030101010101" pitchFamily="2" charset="-122"/>
              </a:rPr>
              <a:t>N</a:t>
            </a:r>
            <a:r>
              <a:rPr lang="zh-CN" sz="2400" b="1">
                <a:ea typeface="宋体" panose="02010600030101010101" pitchFamily="2" charset="-122"/>
              </a:rPr>
              <a:t>的坐标；</a:t>
            </a:r>
            <a:endParaRPr lang="zh-CN" sz="2400" b="1">
              <a:ea typeface="宋体" panose="02010600030101010101" pitchFamily="2" charset="-122"/>
            </a:endParaRPr>
          </a:p>
          <a:p>
            <a:pPr>
              <a:lnSpc>
                <a:spcPct val="150000"/>
              </a:lnSpc>
            </a:pPr>
            <a:r>
              <a:rPr lang="zh-CN" sz="2400" b="1">
                <a:ea typeface="宋体" panose="02010600030101010101" pitchFamily="2" charset="-122"/>
              </a:rPr>
              <a:t>若不存在，请说明理由．</a:t>
            </a:r>
            <a:endParaRPr lang="zh-CN" altLang="en-US"/>
          </a:p>
        </p:txBody>
      </p:sp>
      <p:pic>
        <p:nvPicPr>
          <p:cNvPr id="3" name="图片 681"/>
          <p:cNvPicPr>
            <a:picLocks noChangeAspect="1"/>
          </p:cNvPicPr>
          <p:nvPr/>
        </p:nvPicPr>
        <p:blipFill>
          <a:blip r:embed="rId1"/>
          <a:stretch>
            <a:fillRect/>
          </a:stretch>
        </p:blipFill>
        <p:spPr>
          <a:xfrm>
            <a:off x="8563610" y="2521585"/>
            <a:ext cx="2788920" cy="2846705"/>
          </a:xfrm>
          <a:prstGeom prst="rect">
            <a:avLst/>
          </a:prstGeom>
          <a:noFill/>
          <a:ln w="9525">
            <a:noFill/>
          </a:ln>
        </p:spPr>
      </p:pic>
      <p:sp>
        <p:nvSpPr>
          <p:cNvPr id="4" name="文本框 3"/>
          <p:cNvSpPr txBox="1"/>
          <p:nvPr/>
        </p:nvSpPr>
        <p:spPr>
          <a:xfrm>
            <a:off x="9518650" y="5557520"/>
            <a:ext cx="996315" cy="368300"/>
          </a:xfrm>
          <a:prstGeom prst="rect">
            <a:avLst/>
          </a:prstGeom>
          <a:noFill/>
          <a:ln w="9525">
            <a:noFill/>
          </a:ln>
        </p:spPr>
        <p:txBody>
          <a:bodyPr wrap="square">
            <a:spAutoFit/>
          </a:bodyPr>
          <a:p>
            <a:r>
              <a:rPr lang="zh-CN" sz="1800">
                <a:solidFill>
                  <a:schemeClr val="tx1"/>
                </a:solidFill>
                <a:uFillTx/>
                <a:latin typeface="Times New Roman" panose="02020603050405020304" pitchFamily="18" charset="0"/>
                <a:ea typeface="宋体" panose="02010600030101010101" pitchFamily="2" charset="-122"/>
              </a:rPr>
              <a:t>第3题图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139190" y="591820"/>
            <a:ext cx="10043795"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en-US" sz="2400" b="1" i="1">
                <a:solidFill>
                  <a:srgbClr val="FF0000"/>
                </a:solidFill>
                <a:latin typeface="Times New Roman" panose="02020603050405020304" pitchFamily="18" charset="0"/>
                <a:ea typeface="宋体" panose="02010600030101010101" pitchFamily="2" charset="-122"/>
              </a:rPr>
              <a:t>OA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1235075" y="1790700"/>
            <a:ext cx="5286375" cy="1390650"/>
          </a:xfrm>
          <a:prstGeom prst="rect">
            <a:avLst/>
          </a:prstGeom>
        </p:spPr>
      </p:pic>
      <p:pic>
        <p:nvPicPr>
          <p:cNvPr id="3" name="图片 2"/>
          <p:cNvPicPr>
            <a:picLocks noChangeAspect="1"/>
          </p:cNvPicPr>
          <p:nvPr/>
        </p:nvPicPr>
        <p:blipFill>
          <a:blip r:embed="rId2"/>
          <a:stretch>
            <a:fillRect/>
          </a:stretch>
        </p:blipFill>
        <p:spPr>
          <a:xfrm>
            <a:off x="4994910" y="1790700"/>
            <a:ext cx="5286375" cy="1390650"/>
          </a:xfrm>
          <a:prstGeom prst="rect">
            <a:avLst/>
          </a:prstGeom>
        </p:spPr>
      </p:pic>
      <p:sp>
        <p:nvSpPr>
          <p:cNvPr id="4" name="文本框 3"/>
          <p:cNvSpPr txBox="1"/>
          <p:nvPr/>
        </p:nvSpPr>
        <p:spPr>
          <a:xfrm>
            <a:off x="1163320" y="3235643"/>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
        <p:nvSpPr>
          <p:cNvPr id="5" name="文本框 4"/>
          <p:cNvSpPr txBox="1"/>
          <p:nvPr/>
        </p:nvSpPr>
        <p:spPr>
          <a:xfrm>
            <a:off x="1163320" y="3608070"/>
            <a:ext cx="9947275" cy="286131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存在．由题意知，抛物线对称轴为直线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记直线</a:t>
            </a:r>
            <a:r>
              <a:rPr lang="en-US" sz="2400" b="1" i="1">
                <a:solidFill>
                  <a:srgbClr val="FF0000"/>
                </a:solidFill>
                <a:latin typeface="Times New Roman" panose="02020603050405020304" pitchFamily="18" charset="0"/>
                <a:ea typeface="宋体" panose="02010600030101010101" pitchFamily="2" charset="-122"/>
              </a:rPr>
              <a:t>BC</a:t>
            </a:r>
            <a:r>
              <a:rPr lang="zh-CN" sz="2400" b="1">
                <a:solidFill>
                  <a:srgbClr val="FF0000"/>
                </a:solidFill>
                <a:ea typeface="宋体" panose="02010600030101010101" pitchFamily="2" charset="-122"/>
              </a:rPr>
              <a:t>与直线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的交点为</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即为所求．</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理由：如解图，连接</a:t>
            </a:r>
            <a:r>
              <a:rPr lang="en-US" sz="2400" b="1" i="1">
                <a:solidFill>
                  <a:srgbClr val="FF0000"/>
                </a:solidFill>
                <a:latin typeface="Times New Roman" panose="02020603050405020304" pitchFamily="18" charset="0"/>
                <a:ea typeface="宋体" panose="02010600030101010101" pitchFamily="2" charset="-122"/>
              </a:rPr>
              <a:t>AM</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pic>
        <p:nvPicPr>
          <p:cNvPr id="6" name="图片 -2147482619"/>
          <p:cNvPicPr>
            <a:picLocks noChangeAspect="1"/>
          </p:cNvPicPr>
          <p:nvPr/>
        </p:nvPicPr>
        <p:blipFill>
          <a:blip r:embed="rId3"/>
          <a:stretch>
            <a:fillRect/>
          </a:stretch>
        </p:blipFill>
        <p:spPr>
          <a:xfrm>
            <a:off x="8333105" y="2170430"/>
            <a:ext cx="2466975" cy="2814320"/>
          </a:xfrm>
          <a:prstGeom prst="rect">
            <a:avLst/>
          </a:prstGeom>
          <a:noFill/>
          <a:ln w="9525">
            <a:noFill/>
          </a:ln>
        </p:spPr>
      </p:pic>
      <p:sp>
        <p:nvSpPr>
          <p:cNvPr id="7" name="文本框 6"/>
          <p:cNvSpPr txBox="1"/>
          <p:nvPr/>
        </p:nvSpPr>
        <p:spPr>
          <a:xfrm>
            <a:off x="8932545" y="5228590"/>
            <a:ext cx="1268730"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第3题解图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989330" y="665480"/>
            <a:ext cx="10264775" cy="396938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与点</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关于直线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对称，</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MB</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CM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ACM</a:t>
            </a:r>
            <a:r>
              <a:rPr lang="zh-CN" sz="2400" b="1">
                <a:solidFill>
                  <a:srgbClr val="FF0000"/>
                </a:solidFill>
                <a:ea typeface="宋体" panose="02010600030101010101" pitchFamily="2" charset="-122"/>
              </a:rPr>
              <a:t>的周长＝</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在直线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上任取一点</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，连接</a:t>
            </a:r>
            <a:r>
              <a:rPr lang="en-US" sz="2400" b="1" i="1">
                <a:solidFill>
                  <a:srgbClr val="FF0000"/>
                </a:solidFill>
                <a:latin typeface="Times New Roman" panose="02020603050405020304" pitchFamily="18" charset="0"/>
                <a:ea typeface="宋体" panose="02010600030101010101" pitchFamily="2" charset="-122"/>
              </a:rPr>
              <a:t>CM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AM</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AM</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BC</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ACM</a:t>
            </a:r>
            <a:r>
              <a:rPr lang="zh-CN" sz="2400" b="1">
                <a:solidFill>
                  <a:srgbClr val="FF0000"/>
                </a:solidFill>
                <a:ea typeface="宋体" panose="02010600030101010101" pitchFamily="2" charset="-122"/>
              </a:rPr>
              <a:t>的周长最小．</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设直线</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轴交于点</a:t>
            </a:r>
            <a:r>
              <a:rPr lang="en-US" sz="2400" b="1" i="1">
                <a:solidFill>
                  <a:srgbClr val="FF0000"/>
                </a:solidFill>
                <a:latin typeface="Times New Roman" panose="02020603050405020304" pitchFamily="18" charset="0"/>
                <a:ea typeface="宋体" panose="02010600030101010101" pitchFamily="2" charset="-122"/>
              </a:rPr>
              <a:t>D</a:t>
            </a:r>
            <a:r>
              <a:rPr lang="zh-CN" sz="2400" b="1">
                <a:solidFill>
                  <a:srgbClr val="FF0000"/>
                </a:solidFill>
                <a:ea typeface="宋体" panose="02010600030101010101" pitchFamily="2" charset="-122"/>
              </a:rPr>
              <a:t>，则</a:t>
            </a:r>
            <a:r>
              <a:rPr lang="en-US" sz="2400" b="1" i="1">
                <a:solidFill>
                  <a:srgbClr val="FF0000"/>
                </a:solidFill>
                <a:latin typeface="Times New Roman" panose="02020603050405020304" pitchFamily="18" charset="0"/>
                <a:ea typeface="宋体" panose="02010600030101010101" pitchFamily="2" charset="-122"/>
              </a:rPr>
              <a:t>MD</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OC</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1092200" y="4634865"/>
            <a:ext cx="5286375" cy="800100"/>
          </a:xfrm>
          <a:prstGeom prst="rect">
            <a:avLst/>
          </a:prstGeom>
        </p:spPr>
      </p:pic>
      <p:sp>
        <p:nvSpPr>
          <p:cNvPr id="3" name="文本框 2"/>
          <p:cNvSpPr txBox="1"/>
          <p:nvPr/>
        </p:nvSpPr>
        <p:spPr>
          <a:xfrm>
            <a:off x="4022090" y="4804093"/>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(7</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195705" y="748665"/>
            <a:ext cx="9798685" cy="175323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存在．设点</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坐标为</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OCN</a:t>
            </a:r>
            <a:r>
              <a:rPr lang="zh-CN" sz="2400" b="1">
                <a:solidFill>
                  <a:srgbClr val="FF0000"/>
                </a:solidFill>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1299845" y="2501900"/>
            <a:ext cx="5286375" cy="800100"/>
          </a:xfrm>
          <a:prstGeom prst="rect">
            <a:avLst/>
          </a:prstGeom>
        </p:spPr>
      </p:pic>
      <p:sp>
        <p:nvSpPr>
          <p:cNvPr id="3" name="文本框 2"/>
          <p:cNvSpPr txBox="1"/>
          <p:nvPr/>
        </p:nvSpPr>
        <p:spPr>
          <a:xfrm>
            <a:off x="1195070" y="3197225"/>
            <a:ext cx="9798685" cy="286131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     ∴</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±2.(8</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当</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时，</a:t>
            </a:r>
            <a:r>
              <a:rPr lang="en-US" sz="2400" b="1" i="1">
                <a:solidFill>
                  <a:srgbClr val="FF0000"/>
                </a:solidFill>
                <a:latin typeface="Times New Roman" panose="02020603050405020304" pitchFamily="18" charset="0"/>
                <a:ea typeface="宋体" panose="02010600030101010101" pitchFamily="2" charset="-122"/>
              </a:rPr>
              <a:t>n</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∴</a:t>
            </a:r>
            <a:r>
              <a:rPr lang="en-US" sz="2400" b="1" i="1">
                <a:solidFill>
                  <a:srgbClr val="FF0000"/>
                </a:solidFill>
                <a:latin typeface="Times New Roman" panose="02020603050405020304" pitchFamily="18" charset="0"/>
                <a:ea typeface="宋体" panose="02010600030101010101" pitchFamily="2" charset="-122"/>
              </a:rPr>
              <a:t>N</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当</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时，</a:t>
            </a:r>
            <a:r>
              <a:rPr lang="en-US" sz="2400" b="1" i="1">
                <a:solidFill>
                  <a:srgbClr val="FF0000"/>
                </a:solidFill>
                <a:latin typeface="Times New Roman" panose="02020603050405020304" pitchFamily="18" charset="0"/>
                <a:ea typeface="宋体" panose="02010600030101010101" pitchFamily="2" charset="-122"/>
              </a:rPr>
              <a:t>n</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     ∴</a:t>
            </a:r>
            <a:r>
              <a:rPr lang="en-US" sz="2400" b="1" i="1">
                <a:solidFill>
                  <a:srgbClr val="FF0000"/>
                </a:solidFill>
                <a:latin typeface="Times New Roman" panose="02020603050405020304" pitchFamily="18" charset="0"/>
                <a:ea typeface="宋体" panose="02010600030101010101" pitchFamily="2" charset="-122"/>
              </a:rPr>
              <a:t>N</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综上所述，符合条件的点</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有</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604520" y="737235"/>
            <a:ext cx="11157585" cy="341503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4. (2018</a:t>
            </a:r>
            <a:r>
              <a:rPr lang="zh-CN" sz="2400" b="1">
                <a:ea typeface="宋体" panose="02010600030101010101" pitchFamily="2" charset="-122"/>
              </a:rPr>
              <a:t>陕西</a:t>
            </a:r>
            <a:r>
              <a:rPr lang="en-US" sz="2400" b="1">
                <a:latin typeface="Times New Roman" panose="02020603050405020304" pitchFamily="18" charset="0"/>
                <a:ea typeface="宋体" panose="02010600030101010101" pitchFamily="2" charset="-122"/>
              </a:rPr>
              <a:t>24</a:t>
            </a:r>
            <a:r>
              <a:rPr lang="zh-CN" sz="2400" b="1">
                <a:ea typeface="宋体" panose="02010600030101010101" pitchFamily="2" charset="-122"/>
              </a:rPr>
              <a:t>题</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分</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已知抛物线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6</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轴相交于</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两点</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在点</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的左侧</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轴相交于点</a:t>
            </a:r>
            <a:r>
              <a:rPr lang="en-US" sz="2400" b="1">
                <a:latin typeface="Times New Roman" panose="02020603050405020304" pitchFamily="18" charset="0"/>
                <a:ea typeface="宋体" panose="02010600030101010101" pitchFamily="2" charset="-122"/>
              </a:rPr>
              <a:t>C.(1)</a:t>
            </a:r>
            <a:r>
              <a:rPr lang="zh-CN" sz="2400" b="1">
                <a:ea typeface="宋体" panose="02010600030101010101" pitchFamily="2" charset="-122"/>
              </a:rPr>
              <a:t>求</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三点的坐标，并求</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ea typeface="宋体" panose="02010600030101010101" pitchFamily="2" charset="-122"/>
              </a:rPr>
              <a:t>的面积；</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将抛物线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向左或向右平移，得到抛物线</a:t>
            </a:r>
            <a:r>
              <a:rPr lang="en-US" sz="2400" b="1" i="1">
                <a:latin typeface="Times New Roman" panose="02020603050405020304" pitchFamily="18" charset="0"/>
                <a:ea typeface="宋体" panose="02010600030101010101" pitchFamily="2" charset="-122"/>
              </a:rPr>
              <a:t>L</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，且</a:t>
            </a:r>
            <a:r>
              <a:rPr lang="en-US" sz="2400" b="1" i="1">
                <a:latin typeface="Times New Roman" panose="02020603050405020304" pitchFamily="18" charset="0"/>
                <a:ea typeface="宋体" panose="02010600030101010101" pitchFamily="2" charset="-122"/>
              </a:rPr>
              <a:t>L</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轴相交于</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两点</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在点</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的左侧</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，并与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轴相交于点</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，要使</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和</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ABC</a:t>
            </a:r>
            <a:r>
              <a:rPr lang="zh-CN" sz="2400" b="1">
                <a:ea typeface="宋体" panose="02010600030101010101" pitchFamily="2" charset="-122"/>
              </a:rPr>
              <a:t>的面积相等，求所有满足条件的抛物线的函数表达式．</a:t>
            </a:r>
            <a:endParaRPr lang="zh-CN" altLang="en-US"/>
          </a:p>
        </p:txBody>
      </p:sp>
      <p:sp>
        <p:nvSpPr>
          <p:cNvPr id="2" name="文本框 1"/>
          <p:cNvSpPr txBox="1"/>
          <p:nvPr/>
        </p:nvSpPr>
        <p:spPr>
          <a:xfrm>
            <a:off x="819150" y="4028440"/>
            <a:ext cx="10681335" cy="230695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在</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中，令</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，得</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解得</a:t>
            </a:r>
            <a:r>
              <a:rPr lang="en-US" sz="2400" b="1" i="1">
                <a:solidFill>
                  <a:srgbClr val="FF0000"/>
                </a:solidFill>
                <a:latin typeface="Times New Roman" panose="02020603050405020304" pitchFamily="18" charset="0"/>
                <a:ea typeface="宋体" panose="02010600030101010101" pitchFamily="2" charset="-122"/>
              </a:rPr>
              <a:t>x</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令</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，得</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1245235" y="838200"/>
            <a:ext cx="5286375" cy="800100"/>
          </a:xfrm>
          <a:prstGeom prst="rect">
            <a:avLst/>
          </a:prstGeom>
        </p:spPr>
      </p:pic>
      <p:sp>
        <p:nvSpPr>
          <p:cNvPr id="3" name="文本框 2"/>
          <p:cNvSpPr txBox="1"/>
          <p:nvPr/>
        </p:nvSpPr>
        <p:spPr>
          <a:xfrm>
            <a:off x="1150620" y="1475105"/>
            <a:ext cx="10720070" cy="230695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由题意，得</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AB</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zh-CN" sz="2400" b="1">
                <a:solidFill>
                  <a:srgbClr val="FF0000"/>
                </a:solidFill>
                <a:ea typeface="宋体" panose="02010600030101010101" pitchFamily="2" charset="-122"/>
              </a:rPr>
              <a:t>，要使</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B</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C</a:t>
            </a:r>
            <a:r>
              <a:rPr lang="en-US" sz="2400" b="1" baseline="-25000">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ABC</a:t>
            </a:r>
            <a:r>
              <a:rPr lang="zh-CN" sz="2400" b="1">
                <a:solidFill>
                  <a:srgbClr val="FF0000"/>
                </a:solidFill>
                <a:ea typeface="宋体" panose="02010600030101010101" pitchFamily="2" charset="-122"/>
              </a:rPr>
              <a:t>，只要抛物线</a:t>
            </a:r>
            <a:r>
              <a:rPr lang="en-US" sz="2400" b="1" i="1">
                <a:solidFill>
                  <a:srgbClr val="FF0000"/>
                </a:solidFill>
                <a:latin typeface="Times New Roman" panose="02020603050405020304" pitchFamily="18" charset="0"/>
                <a:ea typeface="宋体" panose="02010600030101010101" pitchFamily="2" charset="-122"/>
              </a:rPr>
              <a:t>L</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轴的交点为</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′( 0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或</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即可．设所求抛物线</a:t>
            </a:r>
            <a:r>
              <a:rPr lang="en-US" sz="2400" b="1" i="1">
                <a:solidFill>
                  <a:srgbClr val="FF0000"/>
                </a:solidFill>
                <a:latin typeface="Times New Roman" panose="02020603050405020304" pitchFamily="18" charset="0"/>
                <a:ea typeface="宋体" panose="02010600030101010101" pitchFamily="2" charset="-122"/>
              </a:rPr>
              <a:t>L</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的函数表达式为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或</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(7</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抛物线</a:t>
            </a:r>
            <a:r>
              <a:rPr lang="en-US" sz="2400" b="1" i="1">
                <a:solidFill>
                  <a:srgbClr val="FF0000"/>
                </a:solidFill>
                <a:latin typeface="Times New Roman" panose="02020603050405020304" pitchFamily="18" charset="0"/>
                <a:ea typeface="宋体" panose="02010600030101010101" pitchFamily="2" charset="-122"/>
              </a:rPr>
              <a:t>L</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与抛物线</a:t>
            </a:r>
            <a:r>
              <a:rPr lang="en-US" sz="2400" b="1" i="1">
                <a:solidFill>
                  <a:srgbClr val="FF0000"/>
                </a:solidFill>
                <a:latin typeface="Times New Roman" panose="02020603050405020304" pitchFamily="18" charset="0"/>
                <a:ea typeface="宋体" panose="02010600030101010101" pitchFamily="2" charset="-122"/>
              </a:rPr>
              <a:t>L</a:t>
            </a:r>
            <a:r>
              <a:rPr lang="zh-CN" sz="2400" b="1">
                <a:solidFill>
                  <a:srgbClr val="FF0000"/>
                </a:solidFill>
                <a:ea typeface="宋体" panose="02010600030101010101" pitchFamily="2" charset="-122"/>
              </a:rPr>
              <a:t>的顶点纵坐标相同，</a:t>
            </a:r>
            <a:endParaRPr lang="zh-CN" altLang="en-US"/>
          </a:p>
        </p:txBody>
      </p:sp>
      <p:pic>
        <p:nvPicPr>
          <p:cNvPr id="4" name="图片 3"/>
          <p:cNvPicPr>
            <a:picLocks noChangeAspect="1"/>
          </p:cNvPicPr>
          <p:nvPr/>
        </p:nvPicPr>
        <p:blipFill>
          <a:blip r:embed="rId2"/>
          <a:stretch>
            <a:fillRect/>
          </a:stretch>
        </p:blipFill>
        <p:spPr>
          <a:xfrm>
            <a:off x="1245235" y="3782060"/>
            <a:ext cx="5286375" cy="800100"/>
          </a:xfrm>
          <a:prstGeom prst="rect">
            <a:avLst/>
          </a:prstGeom>
        </p:spPr>
      </p:pic>
      <p:pic>
        <p:nvPicPr>
          <p:cNvPr id="5" name="图片 4"/>
          <p:cNvPicPr>
            <a:picLocks noChangeAspect="1"/>
          </p:cNvPicPr>
          <p:nvPr/>
        </p:nvPicPr>
        <p:blipFill>
          <a:blip r:embed="rId3"/>
          <a:stretch>
            <a:fillRect/>
          </a:stretch>
        </p:blipFill>
        <p:spPr>
          <a:xfrm>
            <a:off x="4152265" y="3782060"/>
            <a:ext cx="5286375" cy="800100"/>
          </a:xfrm>
          <a:prstGeom prst="rect">
            <a:avLst/>
          </a:prstGeom>
        </p:spPr>
      </p:pic>
      <p:sp>
        <p:nvSpPr>
          <p:cNvPr id="6" name="文本框 5"/>
          <p:cNvSpPr txBox="1"/>
          <p:nvPr/>
        </p:nvSpPr>
        <p:spPr>
          <a:xfrm>
            <a:off x="1223010" y="4366895"/>
            <a:ext cx="10465435"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解得</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±7</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en-US" sz="2400" b="1" i="1">
                <a:solidFill>
                  <a:srgbClr val="FF0000"/>
                </a:solidFill>
                <a:latin typeface="Times New Roman" panose="02020603050405020304" pitchFamily="18" charset="0"/>
                <a:ea typeface="宋体" panose="02010600030101010101" pitchFamily="2" charset="-122"/>
              </a:rPr>
              <a:t>n</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舍去</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抛物线</a:t>
            </a:r>
            <a:r>
              <a:rPr lang="en-US" sz="2400" b="1" i="1">
                <a:solidFill>
                  <a:srgbClr val="FF0000"/>
                </a:solidFill>
                <a:latin typeface="Times New Roman" panose="02020603050405020304" pitchFamily="18" charset="0"/>
                <a:ea typeface="宋体" panose="02010600030101010101" pitchFamily="2" charset="-122"/>
              </a:rPr>
              <a:t>L</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的函数表达式为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7</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7</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或</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6.(10</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716280" y="1004570"/>
            <a:ext cx="10342880" cy="64516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5. </a:t>
            </a:r>
            <a:r>
              <a:rPr lang="zh-CN" sz="2400" b="1">
                <a:ea typeface="宋体" panose="02010600030101010101" pitchFamily="2" charset="-122"/>
              </a:rPr>
              <a:t>已知抛物线经过点</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6)</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和</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，求抛物线的表达式．</a:t>
            </a:r>
            <a:endParaRPr lang="zh-CN" altLang="en-US"/>
          </a:p>
        </p:txBody>
      </p:sp>
      <p:sp>
        <p:nvSpPr>
          <p:cNvPr id="2" name="文本框 1"/>
          <p:cNvSpPr txBox="1"/>
          <p:nvPr/>
        </p:nvSpPr>
        <p:spPr>
          <a:xfrm>
            <a:off x="716280" y="1537970"/>
            <a:ext cx="10342880"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解：设抛物线表达式为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bx</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将点</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和</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代入，</a:t>
            </a:r>
            <a:endParaRPr lang="zh-CN" altLang="en-US"/>
          </a:p>
        </p:txBody>
      </p:sp>
      <p:pic>
        <p:nvPicPr>
          <p:cNvPr id="3" name="图片 2"/>
          <p:cNvPicPr>
            <a:picLocks noChangeAspect="1"/>
          </p:cNvPicPr>
          <p:nvPr/>
        </p:nvPicPr>
        <p:blipFill>
          <a:blip r:embed="rId1"/>
          <a:stretch>
            <a:fillRect/>
          </a:stretch>
        </p:blipFill>
        <p:spPr>
          <a:xfrm>
            <a:off x="817880" y="2665095"/>
            <a:ext cx="5286375" cy="1390650"/>
          </a:xfrm>
          <a:prstGeom prst="rect">
            <a:avLst/>
          </a:prstGeom>
        </p:spPr>
      </p:pic>
      <p:pic>
        <p:nvPicPr>
          <p:cNvPr id="4" name="图片 3"/>
          <p:cNvPicPr>
            <a:picLocks noChangeAspect="1"/>
          </p:cNvPicPr>
          <p:nvPr/>
        </p:nvPicPr>
        <p:blipFill>
          <a:blip r:embed="rId2"/>
          <a:stretch>
            <a:fillRect/>
          </a:stretch>
        </p:blipFill>
        <p:spPr>
          <a:xfrm>
            <a:off x="817880" y="4055745"/>
            <a:ext cx="5286375" cy="1390650"/>
          </a:xfrm>
          <a:prstGeom prst="rect">
            <a:avLst/>
          </a:prstGeom>
        </p:spPr>
      </p:pic>
      <p:sp>
        <p:nvSpPr>
          <p:cNvPr id="5" name="文本框 4"/>
          <p:cNvSpPr txBox="1"/>
          <p:nvPr/>
        </p:nvSpPr>
        <p:spPr>
          <a:xfrm>
            <a:off x="705485" y="5480368"/>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抛物线的表达式为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 grpId="1"/>
      <p:bldP spid="5" grpId="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539115" y="839470"/>
            <a:ext cx="10996930" cy="396938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5. (2015</a:t>
            </a:r>
            <a:r>
              <a:rPr lang="zh-CN" sz="2400" b="1">
                <a:ea typeface="宋体" panose="02010600030101010101" pitchFamily="2" charset="-122"/>
              </a:rPr>
              <a:t>陕西</a:t>
            </a:r>
            <a:r>
              <a:rPr lang="en-US" sz="2400" b="1">
                <a:latin typeface="Times New Roman" panose="02020603050405020304" pitchFamily="18" charset="0"/>
                <a:ea typeface="宋体" panose="02010600030101010101" pitchFamily="2" charset="-122"/>
              </a:rPr>
              <a:t>24</a:t>
            </a:r>
            <a:r>
              <a:rPr lang="zh-CN" sz="2400" b="1">
                <a:ea typeface="宋体" panose="02010600030101010101" pitchFamily="2" charset="-122"/>
              </a:rPr>
              <a:t>题</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分</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在平面直角坐标系中，抛物线</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5</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的顶点为</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两点，与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点．</a:t>
            </a:r>
            <a:r>
              <a:rPr lang="en-US" sz="2400" b="1">
                <a:latin typeface="Times New Roman" panose="02020603050405020304" pitchFamily="18" charset="0"/>
                <a:ea typeface="宋体" panose="02010600030101010101" pitchFamily="2" charset="-122"/>
              </a:rPr>
              <a:t>(1)</a:t>
            </a:r>
            <a:r>
              <a:rPr lang="zh-CN" sz="2400" b="1">
                <a:ea typeface="宋体" panose="02010600030101010101" pitchFamily="2" charset="-122"/>
              </a:rPr>
              <a:t>求点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的坐标；</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求抛物线</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5</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关于坐标原点</a:t>
            </a:r>
            <a:r>
              <a:rPr lang="en-US" sz="2400" b="1" i="1">
                <a:latin typeface="Times New Roman" panose="02020603050405020304" pitchFamily="18" charset="0"/>
                <a:ea typeface="宋体" panose="02010600030101010101" pitchFamily="2" charset="-122"/>
              </a:rPr>
              <a:t>O</a:t>
            </a:r>
            <a:r>
              <a:rPr lang="zh-CN" sz="2400" b="1">
                <a:ea typeface="宋体" panose="02010600030101010101" pitchFamily="2" charset="-122"/>
              </a:rPr>
              <a:t>对称的抛物线的函数表达式；</a:t>
            </a:r>
            <a:r>
              <a:rPr lang="en-US" sz="2400" b="1">
                <a:latin typeface="Times New Roman" panose="02020603050405020304" pitchFamily="18" charset="0"/>
                <a:ea typeface="宋体" panose="02010600030101010101" pitchFamily="2" charset="-122"/>
              </a:rPr>
              <a:t>(3)</a:t>
            </a:r>
            <a:r>
              <a:rPr lang="zh-CN" sz="2400" b="1">
                <a:ea typeface="宋体" panose="02010600030101010101" pitchFamily="2" charset="-122"/>
              </a:rPr>
              <a:t>设</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中所求抛物线的顶点为</a:t>
            </a:r>
            <a:r>
              <a:rPr lang="en-US" sz="2400" b="1" i="1">
                <a:latin typeface="Times New Roman" panose="02020603050405020304" pitchFamily="18" charset="0"/>
                <a:ea typeface="宋体" panose="02010600030101010101" pitchFamily="2" charset="-122"/>
              </a:rPr>
              <a:t>M</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，与</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两点，与</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轴交于</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点．在以</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M</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M</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这八个点中的四个点为顶点的平行四边形中，求其中一个不是菱形的平行四边形的面积．</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021080" y="675640"/>
            <a:ext cx="10252710" cy="396938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令</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，得</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∴</a:t>
            </a:r>
            <a:r>
              <a:rPr lang="en-US" sz="2400" b="1" i="1">
                <a:solidFill>
                  <a:srgbClr val="FF0000"/>
                </a:solidFill>
                <a:latin typeface="Times New Roman" panose="02020603050405020304" pitchFamily="18" charset="0"/>
                <a:ea typeface="宋体" panose="02010600030101010101" pitchFamily="2" charset="-122"/>
              </a:rPr>
              <a:t>x</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令</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，得</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或</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也正确</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(2)∵</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关于原点</a:t>
            </a:r>
            <a:r>
              <a:rPr lang="en-US" sz="2400" b="1" i="1">
                <a:solidFill>
                  <a:srgbClr val="FF0000"/>
                </a:solidFill>
                <a:latin typeface="Times New Roman" panose="02020603050405020304" pitchFamily="18" charset="0"/>
                <a:ea typeface="宋体" panose="02010600030101010101" pitchFamily="2" charset="-122"/>
              </a:rPr>
              <a:t>O</a:t>
            </a:r>
            <a:r>
              <a:rPr lang="zh-CN" sz="2400" b="1">
                <a:solidFill>
                  <a:srgbClr val="FF0000"/>
                </a:solidFill>
                <a:ea typeface="宋体" panose="02010600030101010101" pitchFamily="2" charset="-122"/>
              </a:rPr>
              <a:t>对称的点分别为</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设所求抛物线的函数表达式为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4.(5</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
        <p:nvSpPr>
          <p:cNvPr id="2" name="文本框 1"/>
          <p:cNvSpPr txBox="1"/>
          <p:nvPr/>
        </p:nvSpPr>
        <p:spPr>
          <a:xfrm>
            <a:off x="1021080" y="4754563"/>
            <a:ext cx="5080000" cy="460375"/>
          </a:xfrm>
          <a:prstGeom prst="rect">
            <a:avLst/>
          </a:prstGeom>
          <a:noFill/>
          <a:ln w="9525">
            <a:noFill/>
          </a:ln>
        </p:spPr>
        <p:txBody>
          <a:bodyPr>
            <a:spAutoFit/>
          </a:bodyPr>
          <a:p>
            <a:r>
              <a:rPr lang="zh-CN" sz="2400" b="1">
                <a:solidFill>
                  <a:srgbClr val="FF0000"/>
                </a:solidFill>
                <a:ea typeface="宋体" panose="02010600030101010101" pitchFamily="2" charset="-122"/>
              </a:rPr>
              <a:t>将</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代入上式，得</a:t>
            </a:r>
            <a:endParaRPr lang="zh-CN" altLang="en-US"/>
          </a:p>
        </p:txBody>
      </p:sp>
      <p:pic>
        <p:nvPicPr>
          <p:cNvPr id="3" name="图片 2"/>
          <p:cNvPicPr>
            <a:picLocks noChangeAspect="1"/>
          </p:cNvPicPr>
          <p:nvPr/>
        </p:nvPicPr>
        <p:blipFill>
          <a:blip r:embed="rId1"/>
          <a:stretch>
            <a:fillRect/>
          </a:stretch>
        </p:blipFill>
        <p:spPr>
          <a:xfrm>
            <a:off x="5266690" y="4485005"/>
            <a:ext cx="5286375" cy="1000125"/>
          </a:xfrm>
          <a:prstGeom prst="rect">
            <a:avLst/>
          </a:prstGeom>
        </p:spPr>
      </p:pic>
      <p:pic>
        <p:nvPicPr>
          <p:cNvPr id="4" name="图片 3"/>
          <p:cNvPicPr>
            <a:picLocks noChangeAspect="1"/>
          </p:cNvPicPr>
          <p:nvPr/>
        </p:nvPicPr>
        <p:blipFill>
          <a:blip r:embed="rId2"/>
          <a:stretch>
            <a:fillRect/>
          </a:stretch>
        </p:blipFill>
        <p:spPr>
          <a:xfrm>
            <a:off x="1118235" y="5379085"/>
            <a:ext cx="5286375" cy="1000125"/>
          </a:xfrm>
          <a:prstGeom prst="rect">
            <a:avLst/>
          </a:prstGeom>
        </p:spPr>
      </p:pic>
      <p:sp>
        <p:nvSpPr>
          <p:cNvPr id="5" name="文本框 4"/>
          <p:cNvSpPr txBox="1"/>
          <p:nvPr/>
        </p:nvSpPr>
        <p:spPr>
          <a:xfrm>
            <a:off x="3049905" y="5648643"/>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(7</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911225" y="842010"/>
            <a:ext cx="10368280"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如解图，取四点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，连接</a:t>
            </a:r>
            <a:r>
              <a:rPr lang="en-US" sz="2400" b="1" i="1">
                <a:solidFill>
                  <a:srgbClr val="FF0000"/>
                </a:solidFill>
                <a:latin typeface="Times New Roman" panose="02020603050405020304" pitchFamily="18" charset="0"/>
                <a:ea typeface="宋体" panose="02010600030101010101" pitchFamily="2" charset="-122"/>
              </a:rPr>
              <a:t>AM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MM</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pic>
        <p:nvPicPr>
          <p:cNvPr id="2" name="图片 -2147482618"/>
          <p:cNvPicPr>
            <a:picLocks noChangeAspect="1"/>
          </p:cNvPicPr>
          <p:nvPr/>
        </p:nvPicPr>
        <p:blipFill>
          <a:blip r:embed="rId1"/>
          <a:stretch>
            <a:fillRect/>
          </a:stretch>
        </p:blipFill>
        <p:spPr>
          <a:xfrm>
            <a:off x="5084445" y="1603375"/>
            <a:ext cx="2177415" cy="2202815"/>
          </a:xfrm>
          <a:prstGeom prst="rect">
            <a:avLst/>
          </a:prstGeom>
          <a:noFill/>
          <a:ln w="9525">
            <a:noFill/>
          </a:ln>
        </p:spPr>
      </p:pic>
      <p:sp>
        <p:nvSpPr>
          <p:cNvPr id="3" name="文本框 2"/>
          <p:cNvSpPr txBox="1"/>
          <p:nvPr/>
        </p:nvSpPr>
        <p:spPr>
          <a:xfrm>
            <a:off x="5532755" y="3917950"/>
            <a:ext cx="1424305"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第5题解图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
        <p:nvSpPr>
          <p:cNvPr id="4" name="文本框 3"/>
          <p:cNvSpPr txBox="1"/>
          <p:nvPr/>
        </p:nvSpPr>
        <p:spPr>
          <a:xfrm>
            <a:off x="891540" y="4141470"/>
            <a:ext cx="10459085" cy="230695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由中心对称性可知，</a:t>
            </a:r>
            <a:r>
              <a:rPr lang="en-US" sz="2400" b="1" i="1">
                <a:solidFill>
                  <a:srgbClr val="FF0000"/>
                </a:solidFill>
                <a:latin typeface="Times New Roman" panose="02020603050405020304" pitchFamily="18" charset="0"/>
                <a:ea typeface="宋体" panose="02010600030101010101" pitchFamily="2" charset="-122"/>
              </a:rPr>
              <a:t>MM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过点</a:t>
            </a:r>
            <a:r>
              <a:rPr lang="en-US" sz="2400" b="1" i="1">
                <a:solidFill>
                  <a:srgbClr val="FF0000"/>
                </a:solidFill>
                <a:latin typeface="Times New Roman" panose="02020603050405020304" pitchFamily="18" charset="0"/>
                <a:ea typeface="宋体" panose="02010600030101010101" pitchFamily="2" charset="-122"/>
              </a:rPr>
              <a:t>O</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四边形</a:t>
            </a:r>
            <a:r>
              <a:rPr lang="en-US" sz="2400" b="1" i="1">
                <a:solidFill>
                  <a:srgbClr val="FF0000"/>
                </a:solidFill>
                <a:latin typeface="Times New Roman" panose="02020603050405020304" pitchFamily="18" charset="0"/>
                <a:ea typeface="宋体" panose="02010600030101010101" pitchFamily="2" charset="-122"/>
              </a:rPr>
              <a:t>AMA</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为平行四边形．又知</a:t>
            </a:r>
            <a:r>
              <a:rPr lang="en-US" sz="2400" b="1" i="1">
                <a:solidFill>
                  <a:srgbClr val="FF0000"/>
                </a:solidFill>
                <a:latin typeface="Times New Roman" panose="02020603050405020304" pitchFamily="18" charset="0"/>
                <a:ea typeface="宋体" panose="02010600030101010101" pitchFamily="2" charset="-122"/>
              </a:rPr>
              <a:t>AA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与</a:t>
            </a:r>
            <a:r>
              <a:rPr lang="en-US" sz="2400" b="1" i="1">
                <a:solidFill>
                  <a:srgbClr val="FF0000"/>
                </a:solidFill>
                <a:latin typeface="Times New Roman" panose="02020603050405020304" pitchFamily="18" charset="0"/>
                <a:ea typeface="宋体" panose="02010600030101010101" pitchFamily="2" charset="-122"/>
              </a:rPr>
              <a:t>MM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不垂直，</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AMA</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不是菱形．</a:t>
            </a:r>
            <a:r>
              <a:rPr lang="en-US" sz="2400" b="1">
                <a:solidFill>
                  <a:srgbClr val="FF0000"/>
                </a:solidFill>
                <a:latin typeface="Times New Roman" panose="02020603050405020304" pitchFamily="18" charset="0"/>
                <a:ea typeface="宋体" panose="02010600030101010101" pitchFamily="2" charset="-122"/>
              </a:rPr>
              <a:t>(8</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过点</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MD</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轴于点</a:t>
            </a:r>
            <a:r>
              <a:rPr lang="en-US" sz="2400" b="1" i="1">
                <a:solidFill>
                  <a:srgbClr val="FF0000"/>
                </a:solidFill>
                <a:latin typeface="Times New Roman" panose="02020603050405020304" pitchFamily="18" charset="0"/>
                <a:ea typeface="宋体" panose="02010600030101010101" pitchFamily="2" charset="-122"/>
              </a:rPr>
              <a:t>D</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1367155" y="4709795"/>
            <a:ext cx="10250170"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（求得符合题意的</a:t>
            </a:r>
            <a:r>
              <a:rPr lang="zh-CN" sz="2400" b="1" i="1">
                <a:solidFill>
                  <a:srgbClr val="FF0000"/>
                </a:solidFill>
                <a:latin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BMB</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的面积为     或</a:t>
            </a:r>
            <a:r>
              <a:rPr lang="zh-CN" sz="2400" b="1" i="1">
                <a:solidFill>
                  <a:srgbClr val="FF0000"/>
                </a:solidFill>
                <a:latin typeface="宋体" panose="02010600030101010101" pitchFamily="2" charset="-122"/>
                <a:sym typeface="+mn-ea"/>
              </a:rPr>
              <a:t>□</a:t>
            </a:r>
            <a:r>
              <a:rPr lang="en-US" sz="2400" b="1" i="1">
                <a:solidFill>
                  <a:srgbClr val="FF0000"/>
                </a:solidFill>
                <a:latin typeface="Times New Roman" panose="02020603050405020304" pitchFamily="18" charset="0"/>
                <a:ea typeface="宋体" panose="02010600030101010101" pitchFamily="2" charset="-122"/>
              </a:rPr>
              <a:t>CMC</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的面积为</a:t>
            </a:r>
            <a:r>
              <a:rPr lang="en-US" sz="2400" b="1">
                <a:solidFill>
                  <a:srgbClr val="FF0000"/>
                </a:solidFill>
                <a:latin typeface="Times New Roman" panose="02020603050405020304" pitchFamily="18" charset="0"/>
                <a:ea typeface="宋体" panose="02010600030101010101" pitchFamily="2" charset="-122"/>
              </a:rPr>
              <a:t>20</a:t>
            </a:r>
            <a:r>
              <a:rPr lang="zh-CN" sz="2400" b="1">
                <a:solidFill>
                  <a:srgbClr val="FF0000"/>
                </a:solidFill>
                <a:ea typeface="宋体" panose="02010600030101010101" pitchFamily="2" charset="-122"/>
              </a:rPr>
              <a:t>亦正确）</a:t>
            </a:r>
            <a:endParaRPr lang="zh-CN" altLang="en-US"/>
          </a:p>
        </p:txBody>
      </p:sp>
      <p:pic>
        <p:nvPicPr>
          <p:cNvPr id="6" name="图片 5"/>
          <p:cNvPicPr>
            <a:picLocks noChangeAspect="1"/>
          </p:cNvPicPr>
          <p:nvPr/>
        </p:nvPicPr>
        <p:blipFill>
          <a:blip r:embed="rId1"/>
          <a:stretch>
            <a:fillRect/>
          </a:stretch>
        </p:blipFill>
        <p:spPr>
          <a:xfrm>
            <a:off x="6703695" y="4638040"/>
            <a:ext cx="5286375" cy="800100"/>
          </a:xfrm>
          <a:prstGeom prst="rect">
            <a:avLst/>
          </a:prstGeom>
        </p:spPr>
      </p:pic>
      <p:pic>
        <p:nvPicPr>
          <p:cNvPr id="2" name="图片 1"/>
          <p:cNvPicPr>
            <a:picLocks noChangeAspect="1"/>
          </p:cNvPicPr>
          <p:nvPr/>
        </p:nvPicPr>
        <p:blipFill>
          <a:blip r:embed="rId2"/>
          <a:stretch>
            <a:fillRect/>
          </a:stretch>
        </p:blipFill>
        <p:spPr>
          <a:xfrm>
            <a:off x="1452245" y="825500"/>
            <a:ext cx="5286375" cy="2381250"/>
          </a:xfrm>
          <a:prstGeom prst="rect">
            <a:avLst/>
          </a:prstGeom>
        </p:spPr>
      </p:pic>
      <p:sp>
        <p:nvSpPr>
          <p:cNvPr id="101" name="文本框 100"/>
          <p:cNvSpPr txBox="1"/>
          <p:nvPr/>
        </p:nvSpPr>
        <p:spPr>
          <a:xfrm>
            <a:off x="1381125" y="2973070"/>
            <a:ext cx="8967470" cy="1753235"/>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又</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8.∴</a:t>
            </a:r>
            <a:r>
              <a:rPr lang="en-US" sz="2400" b="1" i="1">
                <a:solidFill>
                  <a:srgbClr val="FF0000"/>
                </a:solidFill>
                <a:latin typeface="Times New Roman" panose="02020603050405020304" pitchFamily="18" charset="0"/>
                <a:ea typeface="宋体" panose="02010600030101010101" pitchFamily="2" charset="-122"/>
              </a:rPr>
              <a:t>S</a:t>
            </a:r>
            <a:r>
              <a:rPr lang="zh-CN" sz="2400" b="1" i="1" baseline="-25000">
                <a:solidFill>
                  <a:srgbClr val="FF0000"/>
                </a:solidFill>
                <a:latin typeface="宋体" panose="02010600030101010101" pitchFamily="2" charset="-122"/>
                <a:sym typeface="+mn-ea"/>
              </a:rPr>
              <a:t>□</a:t>
            </a:r>
            <a:r>
              <a:rPr lang="en-US" sz="2400" b="1" i="1" baseline="-25000">
                <a:solidFill>
                  <a:srgbClr val="FF0000"/>
                </a:solidFill>
                <a:latin typeface="Times New Roman" panose="02020603050405020304" pitchFamily="18" charset="0"/>
                <a:ea typeface="宋体" panose="02010600030101010101" pitchFamily="2" charset="-122"/>
              </a:rPr>
              <a:t>AMA</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AMA</a:t>
            </a:r>
            <a:r>
              <a:rPr lang="en-US" sz="2400" b="1" baseline="-25000">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endParaRPr lang="zh-CN" altLang="en-US"/>
          </a:p>
        </p:txBody>
      </p:sp>
      <p:pic>
        <p:nvPicPr>
          <p:cNvPr id="3" name="图片 2"/>
          <p:cNvPicPr>
            <a:picLocks noChangeAspect="1"/>
          </p:cNvPicPr>
          <p:nvPr/>
        </p:nvPicPr>
        <p:blipFill>
          <a:blip r:embed="rId3"/>
          <a:stretch>
            <a:fillRect/>
          </a:stretch>
        </p:blipFill>
        <p:spPr>
          <a:xfrm>
            <a:off x="4601845" y="4053205"/>
            <a:ext cx="5286375" cy="800100"/>
          </a:xfrm>
          <a:prstGeom prst="rect">
            <a:avLst/>
          </a:prstGeom>
        </p:spPr>
      </p:pic>
      <p:graphicFrame>
        <p:nvGraphicFramePr>
          <p:cNvPr id="5" name="对象 4">
            <a:hlinkClick r:id="" action="ppaction://ole?verb="/>
          </p:cNvPr>
          <p:cNvGraphicFramePr>
            <a:graphicFrameLocks noChangeAspect="1"/>
          </p:cNvGraphicFramePr>
          <p:nvPr/>
        </p:nvGraphicFramePr>
        <p:xfrm>
          <a:off x="6038215" y="3340418"/>
          <a:ext cx="114300" cy="177165"/>
        </p:xfrm>
        <a:graphic>
          <a:graphicData uri="http://schemas.openxmlformats.org/presentationml/2006/ole">
            <mc:AlternateContent xmlns:mc="http://schemas.openxmlformats.org/markup-compatibility/2006">
              <mc:Choice xmlns:v="urn:schemas-microsoft-com:vml" Requires="v">
                <p:oleObj spid="_x0000_s1025" name="" r:id="rId4" imgW="114300" imgH="177165" progId="Equation.KSEE3">
                  <p:embed/>
                </p:oleObj>
              </mc:Choice>
              <mc:Fallback>
                <p:oleObj name="" r:id="rId4" imgW="114300" imgH="177165" progId="Equation.KSEE3">
                  <p:embed/>
                  <p:pic>
                    <p:nvPicPr>
                      <p:cNvPr id="0" name="图片 1024"/>
                      <p:cNvPicPr/>
                      <p:nvPr/>
                    </p:nvPicPr>
                    <p:blipFill>
                      <a:blip r:embed="rId5"/>
                      <a:stretch>
                        <a:fillRect/>
                      </a:stretch>
                    </p:blipFill>
                    <p:spPr>
                      <a:xfrm>
                        <a:off x="6038215" y="3340418"/>
                        <a:ext cx="114300" cy="17716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467995" y="835660"/>
            <a:ext cx="11120755" cy="341503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6. (2016</a:t>
            </a:r>
            <a:r>
              <a:rPr lang="zh-CN" sz="2400" b="1">
                <a:ea typeface="宋体" panose="02010600030101010101" pitchFamily="2" charset="-122"/>
              </a:rPr>
              <a:t>陕西副题</a:t>
            </a:r>
            <a:r>
              <a:rPr lang="en-US" sz="2400" b="1">
                <a:latin typeface="Times New Roman" panose="02020603050405020304" pitchFamily="18" charset="0"/>
                <a:ea typeface="宋体" panose="02010600030101010101" pitchFamily="2" charset="-122"/>
              </a:rPr>
              <a:t>24</a:t>
            </a:r>
            <a:r>
              <a:rPr lang="zh-CN" sz="2400" b="1">
                <a:ea typeface="宋体" panose="02010600030101010101" pitchFamily="2" charset="-122"/>
              </a:rPr>
              <a:t>题</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分</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如图，在平面直角坐标系中，</a:t>
            </a:r>
            <a:r>
              <a:rPr lang="en-US" sz="2400" b="1" i="1">
                <a:latin typeface="Times New Roman" panose="02020603050405020304" pitchFamily="18" charset="0"/>
                <a:ea typeface="宋体" panose="02010600030101010101" pitchFamily="2" charset="-122"/>
              </a:rPr>
              <a:t>O</a:t>
            </a:r>
            <a:r>
              <a:rPr lang="zh-CN" sz="2400" b="1">
                <a:ea typeface="宋体" panose="02010600030101010101" pitchFamily="2" charset="-122"/>
              </a:rPr>
              <a:t>为坐标原点，</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AOB</a:t>
            </a:r>
            <a:r>
              <a:rPr lang="zh-CN" sz="2400" b="1">
                <a:ea typeface="宋体" panose="02010600030101010101" pitchFamily="2" charset="-122"/>
              </a:rPr>
              <a:t>是等腰直角三角形，</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AOB</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90°</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(1)</a:t>
            </a:r>
            <a:r>
              <a:rPr lang="zh-CN" sz="2400" b="1">
                <a:ea typeface="宋体" panose="02010600030101010101" pitchFamily="2" charset="-122"/>
              </a:rPr>
              <a:t>求点</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的坐标；</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求经过</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O</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B</a:t>
            </a:r>
            <a:r>
              <a:rPr lang="zh-CN" sz="2400" b="1">
                <a:ea typeface="宋体" panose="02010600030101010101" pitchFamily="2" charset="-122"/>
              </a:rPr>
              <a:t>三点的抛物线的函数表达式；</a:t>
            </a:r>
            <a:r>
              <a:rPr lang="en-US" sz="2400" b="1">
                <a:latin typeface="Times New Roman" panose="02020603050405020304" pitchFamily="18" charset="0"/>
                <a:ea typeface="宋体" panose="02010600030101010101" pitchFamily="2" charset="-122"/>
              </a:rPr>
              <a:t>(3)</a:t>
            </a:r>
            <a:r>
              <a:rPr lang="zh-CN" sz="2400" b="1">
                <a:ea typeface="宋体" panose="02010600030101010101" pitchFamily="2" charset="-122"/>
              </a:rPr>
              <a:t>在</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所求的抛物线上，是否存在一点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，使四边形</a:t>
            </a:r>
            <a:r>
              <a:rPr lang="en-US" sz="2400" b="1" i="1">
                <a:latin typeface="Times New Roman" panose="02020603050405020304" pitchFamily="18" charset="0"/>
                <a:ea typeface="宋体" panose="02010600030101010101" pitchFamily="2" charset="-122"/>
              </a:rPr>
              <a:t>ABOP</a:t>
            </a:r>
            <a:r>
              <a:rPr lang="zh-CN" sz="2400" b="1">
                <a:ea typeface="宋体" panose="02010600030101010101" pitchFamily="2" charset="-122"/>
              </a:rPr>
              <a:t>的面积最大？若存在，求出点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的坐标；若不存在，请说明理由．</a:t>
            </a:r>
            <a:endParaRPr lang="zh-CN" altLang="en-US"/>
          </a:p>
        </p:txBody>
      </p:sp>
      <p:sp>
        <p:nvSpPr>
          <p:cNvPr id="102" name="文本框 101"/>
          <p:cNvSpPr txBox="1"/>
          <p:nvPr/>
        </p:nvSpPr>
        <p:spPr>
          <a:xfrm>
            <a:off x="4703445" y="5808028"/>
            <a:ext cx="5080000" cy="645160"/>
          </a:xfrm>
          <a:prstGeom prst="rect">
            <a:avLst/>
          </a:prstGeom>
          <a:noFill/>
          <a:ln w="9525">
            <a:noFill/>
          </a:ln>
        </p:spPr>
        <p:txBody>
          <a:bodyPr>
            <a:spAutoFit/>
          </a:bodyPr>
          <a:p>
            <a:pPr algn="ctr"/>
            <a:r>
              <a:rPr lang="zh-CN" sz="1800">
                <a:solidFill>
                  <a:schemeClr val="tx1"/>
                </a:solidFill>
                <a:uFillTx/>
                <a:latin typeface="Times New Roman" panose="02020603050405020304" pitchFamily="18" charset="0"/>
                <a:ea typeface="宋体" panose="02010600030101010101" pitchFamily="2" charset="-122"/>
              </a:rPr>
              <a:t>第6题图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2" name="图片 -2147482615"/>
          <p:cNvPicPr>
            <a:picLocks noChangeAspect="1"/>
          </p:cNvPicPr>
          <p:nvPr/>
        </p:nvPicPr>
        <p:blipFill>
          <a:blip r:embed="rId1"/>
          <a:stretch>
            <a:fillRect/>
          </a:stretch>
        </p:blipFill>
        <p:spPr>
          <a:xfrm>
            <a:off x="6175375" y="4069080"/>
            <a:ext cx="2291080" cy="20307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1028700" y="737235"/>
            <a:ext cx="10225405" cy="50774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如解图，过点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AC</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轴，垂足为</a:t>
            </a:r>
            <a:r>
              <a:rPr lang="en-US" sz="2400" b="1" i="1">
                <a:solidFill>
                  <a:srgbClr val="FF0000"/>
                </a:solidFill>
                <a:latin typeface="Times New Roman" panose="02020603050405020304" pitchFamily="18" charset="0"/>
                <a:ea typeface="宋体" panose="02010600030101010101" pitchFamily="2" charset="-122"/>
              </a:rPr>
              <a:t>C</a:t>
            </a:r>
            <a:r>
              <a:rPr lang="zh-CN" sz="2400" b="1">
                <a:solidFill>
                  <a:srgbClr val="FF0000"/>
                </a:solidFill>
                <a:ea typeface="宋体" panose="02010600030101010101" pitchFamily="2" charset="-122"/>
              </a:rPr>
              <a:t>，过点</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BD</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轴，垂足为</a:t>
            </a:r>
            <a:r>
              <a:rPr lang="en-US" sz="2400" b="1" i="1">
                <a:solidFill>
                  <a:srgbClr val="FF0000"/>
                </a:solidFill>
                <a:latin typeface="Times New Roman" panose="02020603050405020304" pitchFamily="18" charset="0"/>
                <a:ea typeface="宋体" panose="02010600030101010101" pitchFamily="2" charset="-122"/>
              </a:rPr>
              <a:t>D</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AOB</a:t>
            </a:r>
            <a:r>
              <a:rPr lang="zh-CN" sz="2400" b="1">
                <a:solidFill>
                  <a:srgbClr val="FF0000"/>
                </a:solidFill>
                <a:ea typeface="宋体" panose="02010600030101010101" pitchFamily="2" charset="-122"/>
              </a:rPr>
              <a:t>为等腰直角三角形，且</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OB</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DOA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DOA</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BOD</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BOD</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又</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BDO</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ACO</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90°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AOC</a:t>
            </a:r>
            <a:r>
              <a:rPr lang="en-US" sz="2400" b="1" i="1">
                <a:solidFill>
                  <a:srgbClr val="FF0000"/>
                </a:solidFill>
                <a:latin typeface="微软雅黑" panose="020B0503020204020204" pitchFamily="34" charset="-122"/>
                <a:ea typeface="微软雅黑" panose="020B0503020204020204" pitchFamily="34" charset="-122"/>
              </a:rPr>
              <a:t>≌</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BOD</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BD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OC</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pic>
        <p:nvPicPr>
          <p:cNvPr id="2" name="图片 -214748261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23555" y="3139440"/>
            <a:ext cx="2769870" cy="2586355"/>
          </a:xfrm>
          <a:prstGeom prst="rect">
            <a:avLst/>
          </a:prstGeom>
          <a:noFill/>
          <a:ln w="9525">
            <a:noFill/>
          </a:ln>
        </p:spPr>
      </p:pic>
      <p:sp>
        <p:nvSpPr>
          <p:cNvPr id="3" name="文本框 2"/>
          <p:cNvSpPr txBox="1"/>
          <p:nvPr/>
        </p:nvSpPr>
        <p:spPr>
          <a:xfrm>
            <a:off x="9083040" y="5862955"/>
            <a:ext cx="1346200" cy="368300"/>
          </a:xfrm>
          <a:prstGeom prst="rect">
            <a:avLst/>
          </a:prstGeom>
          <a:noFill/>
          <a:ln w="9525">
            <a:noFill/>
          </a:ln>
        </p:spPr>
        <p:txBody>
          <a:bodyPr wrap="square">
            <a:spAutoFit/>
          </a:bodyPr>
          <a:p>
            <a:r>
              <a:rPr lang="zh-CN" sz="1800">
                <a:solidFill>
                  <a:srgbClr val="FF0000"/>
                </a:solidFill>
                <a:uFillTx/>
                <a:latin typeface="Times New Roman" panose="02020603050405020304" pitchFamily="18" charset="0"/>
                <a:ea typeface="宋体" panose="02010600030101010101" pitchFamily="2" charset="-122"/>
              </a:rPr>
              <a:t>第6题解图</a:t>
            </a:r>
            <a:endParaRPr lang="zh-CN" altLang="en-US" sz="1800">
              <a:solidFill>
                <a:srgbClr val="FF0000"/>
              </a:solidFill>
              <a:uFillTx/>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1170305" y="820420"/>
            <a:ext cx="982345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设经过</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三点的抛物线的函数表达式为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bx</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，将点</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代入，</a:t>
            </a:r>
            <a:endParaRPr lang="zh-CN" altLang="en-US"/>
          </a:p>
        </p:txBody>
      </p:sp>
      <p:pic>
        <p:nvPicPr>
          <p:cNvPr id="2" name="图片 1"/>
          <p:cNvPicPr>
            <a:picLocks noChangeAspect="1"/>
          </p:cNvPicPr>
          <p:nvPr/>
        </p:nvPicPr>
        <p:blipFill>
          <a:blip r:embed="rId1"/>
          <a:stretch>
            <a:fillRect/>
          </a:stretch>
        </p:blipFill>
        <p:spPr>
          <a:xfrm>
            <a:off x="1170305" y="2019300"/>
            <a:ext cx="5286375" cy="1000125"/>
          </a:xfrm>
          <a:prstGeom prst="rect">
            <a:avLst/>
          </a:prstGeom>
        </p:spPr>
      </p:pic>
      <p:pic>
        <p:nvPicPr>
          <p:cNvPr id="3" name="图片 2"/>
          <p:cNvPicPr>
            <a:picLocks noChangeAspect="1"/>
          </p:cNvPicPr>
          <p:nvPr/>
        </p:nvPicPr>
        <p:blipFill>
          <a:blip r:embed="rId2"/>
          <a:stretch>
            <a:fillRect/>
          </a:stretch>
        </p:blipFill>
        <p:spPr>
          <a:xfrm>
            <a:off x="1170305" y="2947670"/>
            <a:ext cx="5286375" cy="1590675"/>
          </a:xfrm>
          <a:prstGeom prst="rect">
            <a:avLst/>
          </a:prstGeom>
        </p:spPr>
      </p:pic>
      <p:sp>
        <p:nvSpPr>
          <p:cNvPr id="4" name="文本框 3"/>
          <p:cNvSpPr txBox="1"/>
          <p:nvPr/>
        </p:nvSpPr>
        <p:spPr>
          <a:xfrm>
            <a:off x="1066165" y="4377055"/>
            <a:ext cx="9927590"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经过</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三点的抛物线的函数表达式为</a:t>
            </a:r>
            <a:endParaRPr lang="zh-CN" altLang="en-US"/>
          </a:p>
        </p:txBody>
      </p:sp>
      <p:pic>
        <p:nvPicPr>
          <p:cNvPr id="5" name="图片 4"/>
          <p:cNvPicPr>
            <a:picLocks noChangeAspect="1"/>
          </p:cNvPicPr>
          <p:nvPr/>
        </p:nvPicPr>
        <p:blipFill>
          <a:blip r:embed="rId3"/>
          <a:stretch>
            <a:fillRect/>
          </a:stretch>
        </p:blipFill>
        <p:spPr>
          <a:xfrm>
            <a:off x="7406005" y="429958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1145540" y="799465"/>
            <a:ext cx="1018667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存在．</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由题意知，点</a:t>
            </a:r>
            <a:r>
              <a:rPr lang="en-US" sz="2400" b="1" i="1">
                <a:solidFill>
                  <a:srgbClr val="FF0000"/>
                </a:solidFill>
                <a:latin typeface="Times New Roman" panose="02020603050405020304" pitchFamily="18" charset="0"/>
                <a:ea typeface="宋体" panose="02010600030101010101" pitchFamily="2" charset="-122"/>
              </a:rPr>
              <a:t>P</a:t>
            </a:r>
            <a:r>
              <a:rPr lang="zh-CN" sz="2400" b="1">
                <a:solidFill>
                  <a:srgbClr val="FF0000"/>
                </a:solidFill>
                <a:ea typeface="宋体" panose="02010600030101010101" pitchFamily="2" charset="-122"/>
              </a:rPr>
              <a:t>在线段</a:t>
            </a:r>
            <a:r>
              <a:rPr lang="en-US" sz="2400" b="1" i="1">
                <a:solidFill>
                  <a:srgbClr val="FF0000"/>
                </a:solidFill>
                <a:latin typeface="Times New Roman" panose="02020603050405020304" pitchFamily="18" charset="0"/>
                <a:ea typeface="宋体" panose="02010600030101010101" pitchFamily="2" charset="-122"/>
              </a:rPr>
              <a:t>OA</a:t>
            </a:r>
            <a:r>
              <a:rPr lang="zh-CN" sz="2400" b="1">
                <a:solidFill>
                  <a:srgbClr val="FF0000"/>
                </a:solidFill>
                <a:ea typeface="宋体" panose="02010600030101010101" pitchFamily="2" charset="-122"/>
              </a:rPr>
              <a:t>下方的抛物线上，</a:t>
            </a:r>
            <a:endParaRPr lang="zh-CN" altLang="en-US"/>
          </a:p>
        </p:txBody>
      </p:sp>
      <p:pic>
        <p:nvPicPr>
          <p:cNvPr id="2" name="图片 1"/>
          <p:cNvPicPr>
            <a:picLocks noChangeAspect="1"/>
          </p:cNvPicPr>
          <p:nvPr/>
        </p:nvPicPr>
        <p:blipFill>
          <a:blip r:embed="rId1"/>
          <a:stretch>
            <a:fillRect/>
          </a:stretch>
        </p:blipFill>
        <p:spPr>
          <a:xfrm>
            <a:off x="1247775" y="1998345"/>
            <a:ext cx="5286375" cy="800100"/>
          </a:xfrm>
          <a:prstGeom prst="rect">
            <a:avLst/>
          </a:prstGeom>
        </p:spPr>
      </p:pic>
      <p:sp>
        <p:nvSpPr>
          <p:cNvPr id="3" name="文本框 2"/>
          <p:cNvSpPr txBox="1"/>
          <p:nvPr/>
        </p:nvSpPr>
        <p:spPr>
          <a:xfrm>
            <a:off x="1176020" y="2654935"/>
            <a:ext cx="10085070" cy="64516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则</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，如解图，过点</a:t>
            </a:r>
            <a:r>
              <a:rPr lang="en-US" sz="2400" b="1" i="1">
                <a:solidFill>
                  <a:srgbClr val="FF0000"/>
                </a:solidFill>
                <a:latin typeface="Times New Roman" panose="02020603050405020304" pitchFamily="18" charset="0"/>
                <a:ea typeface="宋体" panose="02010600030101010101" pitchFamily="2" charset="-122"/>
              </a:rPr>
              <a:t>P</a:t>
            </a:r>
            <a:r>
              <a:rPr lang="zh-CN" sz="2400" b="1">
                <a:solidFill>
                  <a:srgbClr val="FF0000"/>
                </a:solidFill>
                <a:ea typeface="宋体" panose="02010600030101010101" pitchFamily="2" charset="-122"/>
              </a:rPr>
              <a:t>作</a:t>
            </a:r>
            <a:r>
              <a:rPr lang="en-US" sz="2400" b="1" i="1">
                <a:solidFill>
                  <a:srgbClr val="FF0000"/>
                </a:solidFill>
                <a:latin typeface="Times New Roman" panose="02020603050405020304" pitchFamily="18" charset="0"/>
                <a:ea typeface="宋体" panose="02010600030101010101" pitchFamily="2" charset="-122"/>
              </a:rPr>
              <a:t>PQ</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轴交</a:t>
            </a:r>
            <a:r>
              <a:rPr lang="en-US" sz="2400" b="1" i="1">
                <a:solidFill>
                  <a:srgbClr val="FF0000"/>
                </a:solidFill>
                <a:latin typeface="Times New Roman" panose="02020603050405020304" pitchFamily="18" charset="0"/>
                <a:ea typeface="宋体" panose="02010600030101010101" pitchFamily="2" charset="-122"/>
              </a:rPr>
              <a:t>OA</a:t>
            </a:r>
            <a:r>
              <a:rPr lang="zh-CN" sz="2400" b="1">
                <a:solidFill>
                  <a:srgbClr val="FF0000"/>
                </a:solidFill>
                <a:ea typeface="宋体" panose="02010600030101010101" pitchFamily="2" charset="-122"/>
              </a:rPr>
              <a:t>于点</a:t>
            </a:r>
            <a:r>
              <a:rPr lang="en-US" sz="2400" b="1" i="1">
                <a:solidFill>
                  <a:srgbClr val="FF0000"/>
                </a:solidFill>
                <a:latin typeface="Times New Roman" panose="02020603050405020304" pitchFamily="18" charset="0"/>
                <a:ea typeface="宋体" panose="02010600030101010101" pitchFamily="2" charset="-122"/>
              </a:rPr>
              <a:t>Q</a:t>
            </a:r>
            <a:r>
              <a:rPr lang="zh-CN" sz="2400" b="1">
                <a:solidFill>
                  <a:srgbClr val="FF0000"/>
                </a:solidFill>
                <a:ea typeface="宋体" panose="02010600030101010101" pitchFamily="2" charset="-122"/>
              </a:rPr>
              <a:t>，连接</a:t>
            </a:r>
            <a:r>
              <a:rPr lang="en-US" sz="2400" b="1" i="1">
                <a:solidFill>
                  <a:srgbClr val="FF0000"/>
                </a:solidFill>
                <a:latin typeface="Times New Roman" panose="02020603050405020304" pitchFamily="18" charset="0"/>
                <a:ea typeface="宋体" panose="02010600030101010101" pitchFamily="2" charset="-122"/>
              </a:rPr>
              <a:t>OP</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AP</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1176020" y="3299778"/>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endParaRPr lang="zh-CN" altLang="en-US"/>
          </a:p>
        </p:txBody>
      </p:sp>
      <p:pic>
        <p:nvPicPr>
          <p:cNvPr id="5" name="图片 4"/>
          <p:cNvPicPr>
            <a:picLocks noChangeAspect="1"/>
          </p:cNvPicPr>
          <p:nvPr/>
        </p:nvPicPr>
        <p:blipFill>
          <a:blip r:embed="rId2"/>
          <a:stretch>
            <a:fillRect/>
          </a:stretch>
        </p:blipFill>
        <p:spPr>
          <a:xfrm>
            <a:off x="1247775" y="3760470"/>
            <a:ext cx="5286375"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1429385" y="929005"/>
            <a:ext cx="5286375" cy="800100"/>
          </a:xfrm>
          <a:prstGeom prst="rect">
            <a:avLst/>
          </a:prstGeom>
        </p:spPr>
      </p:pic>
      <p:pic>
        <p:nvPicPr>
          <p:cNvPr id="3" name="图片 2"/>
          <p:cNvPicPr>
            <a:picLocks noChangeAspect="1"/>
          </p:cNvPicPr>
          <p:nvPr/>
        </p:nvPicPr>
        <p:blipFill>
          <a:blip r:embed="rId2"/>
          <a:stretch>
            <a:fillRect/>
          </a:stretch>
        </p:blipFill>
        <p:spPr>
          <a:xfrm>
            <a:off x="4890770" y="857250"/>
            <a:ext cx="5286375" cy="800100"/>
          </a:xfrm>
          <a:prstGeom prst="rect">
            <a:avLst/>
          </a:prstGeom>
        </p:spPr>
      </p:pic>
      <p:pic>
        <p:nvPicPr>
          <p:cNvPr id="4" name="图片 3"/>
          <p:cNvPicPr>
            <a:picLocks noChangeAspect="1"/>
          </p:cNvPicPr>
          <p:nvPr/>
        </p:nvPicPr>
        <p:blipFill>
          <a:blip r:embed="rId3"/>
          <a:stretch>
            <a:fillRect/>
          </a:stretch>
        </p:blipFill>
        <p:spPr>
          <a:xfrm>
            <a:off x="1429385" y="1729105"/>
            <a:ext cx="5286375" cy="800100"/>
          </a:xfrm>
          <a:prstGeom prst="rect">
            <a:avLst/>
          </a:prstGeom>
        </p:spPr>
      </p:pic>
      <p:sp>
        <p:nvSpPr>
          <p:cNvPr id="102" name="文本框 101"/>
          <p:cNvSpPr txBox="1"/>
          <p:nvPr/>
        </p:nvSpPr>
        <p:spPr>
          <a:xfrm>
            <a:off x="1357630" y="2528888"/>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zh-CN" sz="2400" b="1" baseline="-25000">
                <a:solidFill>
                  <a:srgbClr val="FF0000"/>
                </a:solidFill>
                <a:ea typeface="宋体" panose="02010600030101010101" pitchFamily="2" charset="-122"/>
              </a:rPr>
              <a:t>四边形</a:t>
            </a:r>
            <a:r>
              <a:rPr lang="en-US" sz="2400" b="1" i="1" baseline="-25000">
                <a:solidFill>
                  <a:srgbClr val="FF0000"/>
                </a:solidFill>
                <a:latin typeface="Times New Roman" panose="02020603050405020304" pitchFamily="18" charset="0"/>
                <a:ea typeface="宋体" panose="02010600030101010101" pitchFamily="2" charset="-122"/>
              </a:rPr>
              <a:t>ABOP</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AOP</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S</a:t>
            </a:r>
            <a:r>
              <a:rPr lang="en-US" sz="2400" b="1" baseline="-25000">
                <a:solidFill>
                  <a:srgbClr val="FF0000"/>
                </a:solidFill>
                <a:latin typeface="Times New Roman" panose="02020603050405020304" pitchFamily="18" charset="0"/>
                <a:ea typeface="宋体" panose="02010600030101010101" pitchFamily="2" charset="-122"/>
              </a:rPr>
              <a:t>△</a:t>
            </a:r>
            <a:r>
              <a:rPr lang="en-US" sz="2400" b="1" i="1" baseline="-25000">
                <a:solidFill>
                  <a:srgbClr val="FF0000"/>
                </a:solidFill>
                <a:latin typeface="Times New Roman" panose="02020603050405020304" pitchFamily="18" charset="0"/>
                <a:ea typeface="宋体" panose="02010600030101010101" pitchFamily="2" charset="-122"/>
              </a:rPr>
              <a:t>AOB</a:t>
            </a:r>
            <a:endParaRPr lang="zh-CN" altLang="en-US"/>
          </a:p>
        </p:txBody>
      </p:sp>
      <p:pic>
        <p:nvPicPr>
          <p:cNvPr id="5" name="图片 4"/>
          <p:cNvPicPr>
            <a:picLocks noChangeAspect="1"/>
          </p:cNvPicPr>
          <p:nvPr/>
        </p:nvPicPr>
        <p:blipFill>
          <a:blip r:embed="rId4"/>
          <a:stretch>
            <a:fillRect/>
          </a:stretch>
        </p:blipFill>
        <p:spPr>
          <a:xfrm>
            <a:off x="1429385" y="3061335"/>
            <a:ext cx="5286375" cy="2381250"/>
          </a:xfrm>
          <a:prstGeom prst="rect">
            <a:avLst/>
          </a:prstGeom>
        </p:spPr>
      </p:pic>
      <p:sp>
        <p:nvSpPr>
          <p:cNvPr id="6" name="文本框 5"/>
          <p:cNvSpPr txBox="1"/>
          <p:nvPr/>
        </p:nvSpPr>
        <p:spPr>
          <a:xfrm>
            <a:off x="1358265" y="5238115"/>
            <a:ext cx="10012045" cy="64516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当</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时，四边形</a:t>
            </a:r>
            <a:r>
              <a:rPr lang="en-US" sz="2400" b="1" i="1">
                <a:solidFill>
                  <a:srgbClr val="FF0000"/>
                </a:solidFill>
                <a:latin typeface="Times New Roman" panose="02020603050405020304" pitchFamily="18" charset="0"/>
                <a:ea typeface="宋体" panose="02010600030101010101" pitchFamily="2" charset="-122"/>
              </a:rPr>
              <a:t>ABOP</a:t>
            </a:r>
            <a:r>
              <a:rPr lang="zh-CN" sz="2400" b="1">
                <a:solidFill>
                  <a:srgbClr val="FF0000"/>
                </a:solidFill>
                <a:ea typeface="宋体" panose="02010600030101010101" pitchFamily="2" charset="-122"/>
              </a:rPr>
              <a:t>的面积最大，此时</a:t>
            </a:r>
            <a:r>
              <a:rPr lang="en-US" sz="2400" b="1" i="1">
                <a:solidFill>
                  <a:srgbClr val="FF0000"/>
                </a:solidFill>
                <a:latin typeface="Times New Roman" panose="02020603050405020304" pitchFamily="18" charset="0"/>
                <a:ea typeface="宋体" panose="02010600030101010101" pitchFamily="2" charset="-122"/>
              </a:rPr>
              <a:t>P</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(10</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pic>
        <p:nvPicPr>
          <p:cNvPr id="8" name="图片 7"/>
          <p:cNvPicPr>
            <a:picLocks noChangeAspect="1"/>
          </p:cNvPicPr>
          <p:nvPr/>
        </p:nvPicPr>
        <p:blipFill>
          <a:blip r:embed="rId5"/>
          <a:stretch>
            <a:fillRect/>
          </a:stretch>
        </p:blipFill>
        <p:spPr>
          <a:xfrm>
            <a:off x="8637270" y="523811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3308985" y="926465"/>
            <a:ext cx="5935345" cy="460375"/>
          </a:xfrm>
          <a:prstGeom prst="rect">
            <a:avLst/>
          </a:prstGeom>
          <a:noFill/>
          <a:ln w="9525">
            <a:noFill/>
          </a:ln>
        </p:spPr>
        <p:txBody>
          <a:bodyPr wrap="square">
            <a:spAutoFit/>
          </a:bodyPr>
          <a:p>
            <a:pPr algn="ctr"/>
            <a:r>
              <a:rPr lang="zh-CN" sz="2400" b="1">
                <a:ea typeface="宋体" panose="02010600030101010101" pitchFamily="2" charset="-122"/>
              </a:rPr>
              <a:t>类型四　二次函数与三角形相似</a:t>
            </a:r>
            <a:r>
              <a:rPr lang="en-US" sz="2400" b="1">
                <a:latin typeface="Times New Roman" panose="02020603050405020304" pitchFamily="18" charset="0"/>
                <a:ea typeface="宋体" panose="02010600030101010101" pitchFamily="2" charset="-122"/>
              </a:rPr>
              <a:t>(2019.24)</a:t>
            </a:r>
            <a:endParaRPr lang="zh-CN" altLang="en-US"/>
          </a:p>
        </p:txBody>
      </p:sp>
      <p:sp>
        <p:nvSpPr>
          <p:cNvPr id="2" name="文本框 1"/>
          <p:cNvSpPr txBox="1"/>
          <p:nvPr/>
        </p:nvSpPr>
        <p:spPr>
          <a:xfrm>
            <a:off x="410210" y="1343025"/>
            <a:ext cx="11416030" cy="396938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7. (2019</a:t>
            </a:r>
            <a:r>
              <a:rPr lang="zh-CN" sz="2400" b="1">
                <a:ea typeface="宋体" panose="02010600030101010101" pitchFamily="2" charset="-122"/>
              </a:rPr>
              <a:t>陕西</a:t>
            </a:r>
            <a:r>
              <a:rPr lang="en-US" sz="2400" b="1">
                <a:latin typeface="Times New Roman" panose="02020603050405020304" pitchFamily="18" charset="0"/>
                <a:ea typeface="宋体" panose="02010600030101010101" pitchFamily="2" charset="-122"/>
              </a:rPr>
              <a:t>24</a:t>
            </a:r>
            <a:r>
              <a:rPr lang="zh-CN" sz="2400" b="1">
                <a:ea typeface="宋体" panose="02010600030101010101" pitchFamily="2" charset="-122"/>
              </a:rPr>
              <a:t>题</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分</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在平面直角坐标系中，已知抛物线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ax</a:t>
            </a:r>
            <a:r>
              <a:rPr lang="en-US" sz="2400" b="1" baseline="30000">
                <a:latin typeface="Times New Roman" panose="02020603050405020304" pitchFamily="18" charset="0"/>
                <a:ea typeface="宋体" panose="02010600030101010101" pitchFamily="2" charset="-122"/>
              </a:rPr>
              <a:t>2</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x</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c</a:t>
            </a:r>
            <a:r>
              <a:rPr lang="zh-CN" sz="2400" b="1">
                <a:ea typeface="宋体" panose="02010600030101010101" pitchFamily="2" charset="-122"/>
              </a:rPr>
              <a:t>经过点</a:t>
            </a:r>
            <a:r>
              <a:rPr lang="en-US" sz="2400" b="1" i="1">
                <a:latin typeface="Times New Roman" panose="02020603050405020304" pitchFamily="18" charset="0"/>
                <a:ea typeface="宋体" panose="02010600030101010101" pitchFamily="2" charset="-122"/>
              </a:rPr>
              <a:t>A</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和点</a:t>
            </a:r>
            <a:r>
              <a:rPr lang="en-US" sz="2400" b="1" i="1">
                <a:latin typeface="Times New Roman" panose="02020603050405020304" pitchFamily="18" charset="0"/>
                <a:ea typeface="宋体" panose="02010600030101010101" pitchFamily="2" charset="-122"/>
              </a:rPr>
              <a:t>B</a:t>
            </a:r>
            <a:r>
              <a:rPr lang="en-US" sz="2400" b="1">
                <a:latin typeface="Times New Roman" panose="02020603050405020304" pitchFamily="18" charset="0"/>
                <a:ea typeface="宋体" panose="02010600030101010101" pitchFamily="2" charset="-122"/>
              </a:rPr>
              <a:t>(0</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6)</a:t>
            </a:r>
            <a:r>
              <a:rPr lang="zh-CN" sz="2400" b="1">
                <a:ea typeface="宋体" panose="02010600030101010101" pitchFamily="2" charset="-122"/>
              </a:rPr>
              <a:t>，</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关于原点</a:t>
            </a:r>
            <a:r>
              <a:rPr lang="en-US" sz="2400" b="1" i="1">
                <a:latin typeface="Times New Roman" panose="02020603050405020304" pitchFamily="18" charset="0"/>
                <a:ea typeface="宋体" panose="02010600030101010101" pitchFamily="2" charset="-122"/>
              </a:rPr>
              <a:t>O</a:t>
            </a:r>
            <a:r>
              <a:rPr lang="zh-CN" sz="2400" b="1">
                <a:ea typeface="宋体" panose="02010600030101010101" pitchFamily="2" charset="-122"/>
              </a:rPr>
              <a:t>对称的抛物线为</a:t>
            </a:r>
            <a:r>
              <a:rPr lang="en-US" sz="2400" b="1" i="1">
                <a:latin typeface="Times New Roman" panose="02020603050405020304" pitchFamily="18" charset="0"/>
                <a:ea typeface="宋体" panose="02010600030101010101" pitchFamily="2" charset="-122"/>
              </a:rPr>
              <a:t>L</a:t>
            </a:r>
            <a:r>
              <a:rPr lang="en-US" sz="2400" b="1">
                <a:latin typeface="Times New Roman" panose="02020603050405020304" pitchFamily="18" charset="0"/>
                <a:ea typeface="宋体" panose="02010600030101010101" pitchFamily="2" charset="-122"/>
              </a:rPr>
              <a:t>′.(1)</a:t>
            </a:r>
            <a:r>
              <a:rPr lang="zh-CN" sz="2400" b="1">
                <a:ea typeface="宋体" panose="02010600030101010101" pitchFamily="2" charset="-122"/>
              </a:rPr>
              <a:t>求抛物线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的表达式；</a:t>
            </a:r>
            <a:r>
              <a:rPr lang="en-US" sz="2400" b="1">
                <a:latin typeface="Times New Roman" panose="02020603050405020304" pitchFamily="18" charset="0"/>
                <a:ea typeface="宋体" panose="02010600030101010101" pitchFamily="2" charset="-122"/>
              </a:rPr>
              <a:t>(2)</a:t>
            </a:r>
            <a:r>
              <a:rPr lang="zh-CN" sz="2400" b="1">
                <a:ea typeface="宋体" panose="02010600030101010101" pitchFamily="2" charset="-122"/>
              </a:rPr>
              <a:t>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在抛物线</a:t>
            </a:r>
            <a:r>
              <a:rPr lang="en-US" sz="2400" b="1" i="1">
                <a:latin typeface="Times New Roman" panose="02020603050405020304" pitchFamily="18" charset="0"/>
                <a:ea typeface="宋体" panose="02010600030101010101" pitchFamily="2" charset="-122"/>
              </a:rPr>
              <a:t>L</a:t>
            </a:r>
            <a:r>
              <a:rPr lang="en-US" sz="2400" b="1">
                <a:latin typeface="Times New Roman" panose="02020603050405020304" pitchFamily="18" charset="0"/>
                <a:ea typeface="宋体" panose="02010600030101010101" pitchFamily="2" charset="-122"/>
              </a:rPr>
              <a:t>′</a:t>
            </a:r>
            <a:r>
              <a:rPr lang="zh-CN" sz="2400" b="1">
                <a:ea typeface="宋体" panose="02010600030101010101" pitchFamily="2" charset="-122"/>
              </a:rPr>
              <a:t>上，且位于第一象限，过点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作</a:t>
            </a:r>
            <a:endParaRPr lang="zh-CN" sz="2400" b="1">
              <a:ea typeface="宋体" panose="02010600030101010101" pitchFamily="2" charset="-122"/>
            </a:endParaRPr>
          </a:p>
          <a:p>
            <a:pPr>
              <a:lnSpc>
                <a:spcPct val="150000"/>
              </a:lnSpc>
            </a:pPr>
            <a:r>
              <a:rPr lang="en-US" sz="2400" b="1" i="1">
                <a:latin typeface="Times New Roman" panose="02020603050405020304" pitchFamily="18" charset="0"/>
                <a:ea typeface="宋体" panose="02010600030101010101" pitchFamily="2" charset="-122"/>
              </a:rPr>
              <a:t>PD</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y</a:t>
            </a:r>
            <a:r>
              <a:rPr lang="zh-CN" sz="2400" b="1">
                <a:ea typeface="宋体" panose="02010600030101010101" pitchFamily="2" charset="-122"/>
              </a:rPr>
              <a:t>轴，垂足为</a:t>
            </a:r>
            <a:r>
              <a:rPr lang="en-US" sz="2400" b="1">
                <a:latin typeface="Times New Roman" panose="02020603050405020304" pitchFamily="18" charset="0"/>
                <a:ea typeface="宋体" panose="02010600030101010101" pitchFamily="2" charset="-122"/>
              </a:rPr>
              <a:t>D.</a:t>
            </a:r>
            <a:r>
              <a:rPr lang="zh-CN" sz="2400" b="1">
                <a:ea typeface="宋体" panose="02010600030101010101" pitchFamily="2" charset="-122"/>
              </a:rPr>
              <a:t>若</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POD</a:t>
            </a:r>
            <a:r>
              <a:rPr lang="zh-CN" sz="2400" b="1">
                <a:ea typeface="宋体" panose="02010600030101010101" pitchFamily="2" charset="-122"/>
              </a:rPr>
              <a:t>与</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AOB</a:t>
            </a:r>
            <a:r>
              <a:rPr lang="zh-CN" sz="2400" b="1">
                <a:ea typeface="宋体" panose="02010600030101010101" pitchFamily="2" charset="-122"/>
              </a:rPr>
              <a:t>相似，求</a:t>
            </a:r>
            <a:endParaRPr lang="zh-CN" sz="2400" b="1">
              <a:ea typeface="宋体" panose="02010600030101010101" pitchFamily="2" charset="-122"/>
            </a:endParaRPr>
          </a:p>
          <a:p>
            <a:pPr>
              <a:lnSpc>
                <a:spcPct val="150000"/>
              </a:lnSpc>
            </a:pPr>
            <a:r>
              <a:rPr lang="zh-CN" sz="2400" b="1">
                <a:ea typeface="宋体" panose="02010600030101010101" pitchFamily="2" charset="-122"/>
              </a:rPr>
              <a:t>符合条件的点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的坐标．　</a:t>
            </a:r>
            <a:endParaRPr lang="zh-CN" altLang="en-US"/>
          </a:p>
        </p:txBody>
      </p:sp>
      <p:sp>
        <p:nvSpPr>
          <p:cNvPr id="103" name="文本框 102"/>
          <p:cNvSpPr txBox="1"/>
          <p:nvPr/>
        </p:nvSpPr>
        <p:spPr>
          <a:xfrm>
            <a:off x="8514715" y="5696585"/>
            <a:ext cx="2021840" cy="368300"/>
          </a:xfrm>
          <a:prstGeom prst="rect">
            <a:avLst/>
          </a:prstGeom>
          <a:noFill/>
          <a:ln w="9525">
            <a:noFill/>
          </a:ln>
        </p:spPr>
        <p:txBody>
          <a:bodyPr wrap="square">
            <a:spAutoFit/>
          </a:bodyPr>
          <a:p>
            <a:pPr algn="ctr"/>
            <a:r>
              <a:rPr lang="zh-CN" sz="1800">
                <a:solidFill>
                  <a:schemeClr val="tx1"/>
                </a:solidFill>
                <a:uFillTx/>
                <a:latin typeface="Times New Roman" panose="02020603050405020304" pitchFamily="18" charset="0"/>
                <a:ea typeface="宋体" panose="02010600030101010101" pitchFamily="2" charset="-122"/>
              </a:rPr>
              <a:t>第7题图</a:t>
            </a:r>
            <a:endParaRPr lang="zh-CN" altLang="en-US" sz="1800">
              <a:solidFill>
                <a:schemeClr val="tx1"/>
              </a:solidFill>
              <a:uFillTx/>
              <a:latin typeface="Times New Roman" panose="02020603050405020304" pitchFamily="18" charset="0"/>
              <a:ea typeface="宋体" panose="02010600030101010101" pitchFamily="2" charset="-122"/>
            </a:endParaRPr>
          </a:p>
        </p:txBody>
      </p:sp>
      <p:pic>
        <p:nvPicPr>
          <p:cNvPr id="3" name="图片 -2147482614"/>
          <p:cNvPicPr>
            <a:picLocks noChangeAspect="1"/>
          </p:cNvPicPr>
          <p:nvPr/>
        </p:nvPicPr>
        <p:blipFill>
          <a:blip r:embed="rId1"/>
          <a:stretch>
            <a:fillRect/>
          </a:stretch>
        </p:blipFill>
        <p:spPr>
          <a:xfrm>
            <a:off x="8286750" y="2678430"/>
            <a:ext cx="2408555" cy="28676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64845" y="874395"/>
            <a:ext cx="11276330" cy="460375"/>
          </a:xfrm>
          <a:prstGeom prst="rect">
            <a:avLst/>
          </a:prstGeom>
          <a:noFill/>
          <a:ln w="9525">
            <a:noFill/>
          </a:ln>
        </p:spPr>
        <p:txBody>
          <a:bodyPr wrap="square">
            <a:spAutoFit/>
          </a:bodyPr>
          <a:p>
            <a:r>
              <a:rPr lang="zh-CN" sz="2400" b="1">
                <a:ea typeface="宋体" panose="02010600030101010101" pitchFamily="2" charset="-122"/>
              </a:rPr>
              <a:t>【提分要点】待定系数法求抛物线表达式方法如下：</a:t>
            </a:r>
            <a:endParaRPr lang="zh-CN" altLang="en-US"/>
          </a:p>
        </p:txBody>
      </p:sp>
      <p:graphicFrame>
        <p:nvGraphicFramePr>
          <p:cNvPr id="2" name="表格 1"/>
          <p:cNvGraphicFramePr/>
          <p:nvPr>
            <p:custDataLst>
              <p:tags r:id="rId1"/>
            </p:custDataLst>
          </p:nvPr>
        </p:nvGraphicFramePr>
        <p:xfrm>
          <a:off x="855345" y="1367155"/>
          <a:ext cx="10580370" cy="5174615"/>
        </p:xfrm>
        <a:graphic>
          <a:graphicData uri="http://schemas.openxmlformats.org/drawingml/2006/table">
            <a:tbl>
              <a:tblPr firstRow="1" bandRow="1">
                <a:tableStyleId>{5940675A-B579-460E-94D1-54222C63F5DA}</a:tableStyleId>
              </a:tblPr>
              <a:tblGrid>
                <a:gridCol w="2399665"/>
                <a:gridCol w="8180705"/>
              </a:tblGrid>
              <a:tr h="658495">
                <a:tc>
                  <a:txBody>
                    <a:bodyPr/>
                    <a:p>
                      <a:pPr indent="0" algn="ctr">
                        <a:buNone/>
                      </a:pPr>
                      <a:r>
                        <a:rPr lang="en-US" sz="2400" b="1">
                          <a:latin typeface="黑体" panose="02010609060101010101" pitchFamily="49" charset="-122"/>
                          <a:ea typeface="黑体" panose="02010609060101010101" pitchFamily="49" charset="-122"/>
                          <a:cs typeface="Times New Roman" panose="02020603050405020304" pitchFamily="18" charset="0"/>
                        </a:rPr>
                        <a:t>表达式已给出</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FC70D"/>
                    </a:solidFill>
                  </a:tcPr>
                </a:tc>
                <a:tc>
                  <a:txBody>
                    <a:bodyPr/>
                    <a:p>
                      <a:pPr indent="0" algn="ctr">
                        <a:buNone/>
                      </a:pPr>
                      <a:r>
                        <a:rPr lang="en-US" sz="2400" b="1">
                          <a:latin typeface="Times New Roman" panose="02020603050405020304" pitchFamily="18" charset="0"/>
                          <a:cs typeface="Times New Roman" panose="02020603050405020304" pitchFamily="18" charset="0"/>
                        </a:rPr>
                        <a:t>找出抛物线上的两个点或三个点坐标代入即可</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16075">
                <a:tc rowSpan="3">
                  <a:txBody>
                    <a:bodyPr/>
                    <a:p>
                      <a:pPr indent="0" algn="ctr">
                        <a:buNone/>
                      </a:pPr>
                      <a:r>
                        <a:rPr lang="en-US" sz="2400" b="1">
                          <a:latin typeface="黑体" panose="02010609060101010101" pitchFamily="49" charset="-122"/>
                          <a:ea typeface="黑体" panose="02010609060101010101" pitchFamily="49" charset="-122"/>
                          <a:cs typeface="Times New Roman" panose="02020603050405020304" pitchFamily="18" charset="0"/>
                        </a:rPr>
                        <a:t>表达式未给出</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FC70D"/>
                    </a:solidFill>
                  </a:tcPr>
                </a:tc>
                <a:tc>
                  <a:txBody>
                    <a:bodyPr/>
                    <a:p>
                      <a:pPr indent="0" algn="ctr" fontAlgn="auto">
                        <a:lnSpc>
                          <a:spcPct val="150000"/>
                        </a:lnSpc>
                        <a:buNone/>
                      </a:pPr>
                      <a:r>
                        <a:rPr lang="en-US" sz="2400" b="1">
                          <a:latin typeface="Times New Roman" panose="02020603050405020304" pitchFamily="18" charset="0"/>
                          <a:cs typeface="Times New Roman" panose="02020603050405020304" pitchFamily="18" charset="0"/>
                        </a:rPr>
                        <a:t>当已知抛物线的顶点坐标或对称轴及最大(小)值时，通常设表达式为</a:t>
                      </a:r>
                      <a:r>
                        <a:rPr lang="en-US" sz="2400" b="1" i="1">
                          <a:latin typeface="Times New Roman" panose="02020603050405020304" pitchFamily="18" charset="0"/>
                          <a:cs typeface="Times New Roman" panose="02020603050405020304" pitchFamily="18" charset="0"/>
                        </a:rPr>
                        <a:t>y</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a</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x</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h</a:t>
                      </a:r>
                      <a:r>
                        <a:rPr lang="en-US" sz="2400" b="1">
                          <a:latin typeface="Times New Roman" panose="02020603050405020304" pitchFamily="18" charset="0"/>
                          <a:cs typeface="Times New Roman" panose="02020603050405020304" pitchFamily="18" charset="0"/>
                        </a:rPr>
                        <a:t>)</a:t>
                      </a:r>
                      <a:r>
                        <a:rPr lang="en-US" sz="2400" b="1" baseline="30000">
                          <a:latin typeface="Times New Roman" panose="02020603050405020304" pitchFamily="18" charset="0"/>
                          <a:cs typeface="Times New Roman" panose="02020603050405020304" pitchFamily="18" charset="0"/>
                        </a:rPr>
                        <a:t>2</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k</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a</a:t>
                      </a:r>
                      <a:r>
                        <a:rPr lang="en-US" sz="2400" b="1">
                          <a:latin typeface="Times New Roman" panose="02020603050405020304" pitchFamily="18" charset="0"/>
                          <a:cs typeface="Times New Roman" panose="02020603050405020304" pitchFamily="18" charset="0"/>
                        </a:rPr>
                        <a:t>≠0)，其中顶点坐标为(</a:t>
                      </a:r>
                      <a:r>
                        <a:rPr lang="en-US" sz="2400" b="1" i="1">
                          <a:latin typeface="Times New Roman" panose="02020603050405020304" pitchFamily="18" charset="0"/>
                          <a:cs typeface="Times New Roman" panose="02020603050405020304" pitchFamily="18" charset="0"/>
                        </a:rPr>
                        <a:t>h</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k</a:t>
                      </a:r>
                      <a:r>
                        <a:rPr lang="en-US" sz="2400" b="1">
                          <a:latin typeface="Times New Roman" panose="02020603050405020304" pitchFamily="18" charset="0"/>
                          <a:cs typeface="Times New Roman" panose="02020603050405020304" pitchFamily="18" charset="0"/>
                        </a:rPr>
                        <a:t>)，对称轴为直线</a:t>
                      </a:r>
                      <a:r>
                        <a:rPr lang="en-US" sz="2400" b="1" i="1">
                          <a:latin typeface="Times New Roman" panose="02020603050405020304" pitchFamily="18" charset="0"/>
                          <a:cs typeface="Times New Roman" panose="02020603050405020304" pitchFamily="18" charset="0"/>
                        </a:rPr>
                        <a:t>x</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h</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773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fontAlgn="auto">
                        <a:lnSpc>
                          <a:spcPct val="150000"/>
                        </a:lnSpc>
                        <a:buNone/>
                      </a:pPr>
                      <a:r>
                        <a:rPr lang="en-US" sz="2400" b="1">
                          <a:latin typeface="Times New Roman" panose="02020603050405020304" pitchFamily="18" charset="0"/>
                          <a:cs typeface="Times New Roman" panose="02020603050405020304" pitchFamily="18" charset="0"/>
                        </a:rPr>
                        <a:t>当已知抛物线与</a:t>
                      </a:r>
                      <a:r>
                        <a:rPr lang="en-US" sz="2400" b="1" i="1">
                          <a:latin typeface="Times New Roman" panose="02020603050405020304" pitchFamily="18" charset="0"/>
                          <a:cs typeface="Times New Roman" panose="02020603050405020304" pitchFamily="18" charset="0"/>
                        </a:rPr>
                        <a:t>x</a:t>
                      </a:r>
                      <a:r>
                        <a:rPr lang="en-US" sz="2400" b="1">
                          <a:latin typeface="Times New Roman" panose="02020603050405020304" pitchFamily="18" charset="0"/>
                          <a:cs typeface="Times New Roman" panose="02020603050405020304" pitchFamily="18" charset="0"/>
                        </a:rPr>
                        <a:t>轴的两个交点坐标或对称轴、抛物线与</a:t>
                      </a:r>
                      <a:r>
                        <a:rPr lang="en-US" sz="2400" b="1" i="1">
                          <a:latin typeface="Times New Roman" panose="02020603050405020304" pitchFamily="18" charset="0"/>
                          <a:cs typeface="Times New Roman" panose="02020603050405020304" pitchFamily="18" charset="0"/>
                        </a:rPr>
                        <a:t>x</a:t>
                      </a:r>
                      <a:r>
                        <a:rPr lang="en-US" sz="2400" b="1">
                          <a:latin typeface="Times New Roman" panose="02020603050405020304" pitchFamily="18" charset="0"/>
                          <a:cs typeface="Times New Roman" panose="02020603050405020304" pitchFamily="18" charset="0"/>
                        </a:rPr>
                        <a:t>轴的一个交点时，通常设表达式为</a:t>
                      </a:r>
                      <a:r>
                        <a:rPr lang="en-US" sz="2400" b="1" i="1">
                          <a:latin typeface="Times New Roman" panose="02020603050405020304" pitchFamily="18" charset="0"/>
                          <a:cs typeface="Times New Roman" panose="02020603050405020304" pitchFamily="18" charset="0"/>
                        </a:rPr>
                        <a:t>y</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a</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x</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x</a:t>
                      </a:r>
                      <a:r>
                        <a:rPr lang="en-US" sz="2400" b="1" baseline="-25000">
                          <a:latin typeface="Times New Roman" panose="02020603050405020304" pitchFamily="18" charset="0"/>
                          <a:cs typeface="Times New Roman" panose="02020603050405020304" pitchFamily="18" charset="0"/>
                        </a:rPr>
                        <a:t>1</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x</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x</a:t>
                      </a:r>
                      <a:r>
                        <a:rPr lang="en-US" sz="2400" b="1" baseline="-25000">
                          <a:latin typeface="Times New Roman" panose="02020603050405020304" pitchFamily="18" charset="0"/>
                          <a:cs typeface="Times New Roman" panose="02020603050405020304" pitchFamily="18" charset="0"/>
                        </a:rPr>
                        <a:t>2</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a</a:t>
                      </a:r>
                      <a:r>
                        <a:rPr lang="en-US" sz="2400" b="1">
                          <a:latin typeface="Times New Roman" panose="02020603050405020304" pitchFamily="18" charset="0"/>
                          <a:cs typeface="Times New Roman" panose="02020603050405020304" pitchFamily="18" charset="0"/>
                        </a:rPr>
                        <a:t>≠0)，其中抛物线与</a:t>
                      </a:r>
                      <a:r>
                        <a:rPr lang="en-US" sz="2400" b="1" i="1">
                          <a:latin typeface="Times New Roman" panose="02020603050405020304" pitchFamily="18" charset="0"/>
                          <a:cs typeface="Times New Roman" panose="02020603050405020304" pitchFamily="18" charset="0"/>
                        </a:rPr>
                        <a:t>x</a:t>
                      </a:r>
                      <a:r>
                        <a:rPr lang="en-US" sz="2400" b="1">
                          <a:latin typeface="Times New Roman" panose="02020603050405020304" pitchFamily="18" charset="0"/>
                          <a:cs typeface="Times New Roman" panose="02020603050405020304" pitchFamily="18" charset="0"/>
                        </a:rPr>
                        <a:t>轴交点为(</a:t>
                      </a:r>
                      <a:r>
                        <a:rPr lang="en-US" sz="2400" b="1" i="1">
                          <a:latin typeface="Times New Roman" panose="02020603050405020304" pitchFamily="18" charset="0"/>
                          <a:cs typeface="Times New Roman" panose="02020603050405020304" pitchFamily="18" charset="0"/>
                        </a:rPr>
                        <a:t>x</a:t>
                      </a:r>
                      <a:r>
                        <a:rPr lang="en-US" sz="2400" b="1" baseline="-25000">
                          <a:latin typeface="Times New Roman" panose="02020603050405020304" pitchFamily="18" charset="0"/>
                          <a:cs typeface="Times New Roman" panose="02020603050405020304" pitchFamily="18" charset="0"/>
                        </a:rPr>
                        <a:t>1</a:t>
                      </a:r>
                      <a:r>
                        <a:rPr lang="en-US" sz="2400" b="1">
                          <a:latin typeface="Times New Roman" panose="02020603050405020304" pitchFamily="18" charset="0"/>
                          <a:cs typeface="Times New Roman" panose="02020603050405020304" pitchFamily="18" charset="0"/>
                        </a:rPr>
                        <a:t>，0)，(</a:t>
                      </a:r>
                      <a:r>
                        <a:rPr lang="en-US" sz="2400" b="1" i="1">
                          <a:latin typeface="Times New Roman" panose="02020603050405020304" pitchFamily="18" charset="0"/>
                          <a:cs typeface="Times New Roman" panose="02020603050405020304" pitchFamily="18" charset="0"/>
                        </a:rPr>
                        <a:t>x</a:t>
                      </a:r>
                      <a:r>
                        <a:rPr lang="en-US" sz="2400" b="1" baseline="-25000">
                          <a:latin typeface="Times New Roman" panose="02020603050405020304" pitchFamily="18" charset="0"/>
                          <a:cs typeface="Times New Roman" panose="02020603050405020304" pitchFamily="18" charset="0"/>
                        </a:rPr>
                        <a:t>2</a:t>
                      </a:r>
                      <a:r>
                        <a:rPr lang="en-US" sz="2400" b="1">
                          <a:latin typeface="Times New Roman" panose="02020603050405020304" pitchFamily="18" charset="0"/>
                          <a:cs typeface="Times New Roman" panose="02020603050405020304" pitchFamily="18" charset="0"/>
                        </a:rPr>
                        <a:t>，0)</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242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fontAlgn="auto">
                        <a:lnSpc>
                          <a:spcPct val="150000"/>
                        </a:lnSpc>
                        <a:buNone/>
                      </a:pPr>
                      <a:r>
                        <a:rPr lang="en-US" sz="2400" b="1">
                          <a:latin typeface="Times New Roman" panose="02020603050405020304" pitchFamily="18" charset="0"/>
                          <a:cs typeface="Times New Roman" panose="02020603050405020304" pitchFamily="18" charset="0"/>
                        </a:rPr>
                        <a:t>当已知抛物线上任意三点时，通常设抛物线的表达式为</a:t>
                      </a:r>
                      <a:endParaRPr lang="en-US" sz="2400" b="1">
                        <a:latin typeface="Times New Roman" panose="02020603050405020304" pitchFamily="18" charset="0"/>
                        <a:cs typeface="Times New Roman" panose="02020603050405020304" pitchFamily="18" charset="0"/>
                      </a:endParaRPr>
                    </a:p>
                    <a:p>
                      <a:pPr indent="0" algn="ctr" fontAlgn="auto">
                        <a:lnSpc>
                          <a:spcPct val="150000"/>
                        </a:lnSpc>
                        <a:buNone/>
                      </a:pPr>
                      <a:r>
                        <a:rPr lang="en-US" sz="2400" b="1" i="1">
                          <a:latin typeface="Times New Roman" panose="02020603050405020304" pitchFamily="18" charset="0"/>
                          <a:cs typeface="Times New Roman" panose="02020603050405020304" pitchFamily="18" charset="0"/>
                        </a:rPr>
                        <a:t>y</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ax</a:t>
                      </a:r>
                      <a:r>
                        <a:rPr lang="en-US" sz="2400" b="1" baseline="30000">
                          <a:latin typeface="Times New Roman" panose="02020603050405020304" pitchFamily="18" charset="0"/>
                          <a:cs typeface="Times New Roman" panose="02020603050405020304" pitchFamily="18" charset="0"/>
                        </a:rPr>
                        <a:t>2</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bx</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c</a:t>
                      </a:r>
                      <a:r>
                        <a:rPr lang="en-US" sz="2400" b="1">
                          <a:latin typeface="Times New Roman" panose="02020603050405020304" pitchFamily="18" charset="0"/>
                          <a:cs typeface="Times New Roman" panose="02020603050405020304" pitchFamily="18" charset="0"/>
                        </a:rPr>
                        <a:t>(</a:t>
                      </a:r>
                      <a:r>
                        <a:rPr lang="en-US" sz="2400" b="1" i="1">
                          <a:latin typeface="Times New Roman" panose="02020603050405020304" pitchFamily="18" charset="0"/>
                          <a:cs typeface="Times New Roman" panose="02020603050405020304" pitchFamily="18" charset="0"/>
                        </a:rPr>
                        <a:t>a</a:t>
                      </a:r>
                      <a:r>
                        <a:rPr lang="en-US" sz="2400" b="1">
                          <a:latin typeface="Times New Roman" panose="02020603050405020304" pitchFamily="18" charset="0"/>
                          <a:cs typeface="Times New Roman" panose="02020603050405020304" pitchFamily="18" charset="0"/>
                        </a:rPr>
                        <a:t>≠0)</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3" name="文本框 102"/>
          <p:cNvSpPr txBox="1"/>
          <p:nvPr/>
        </p:nvSpPr>
        <p:spPr>
          <a:xfrm>
            <a:off x="1481455" y="929958"/>
            <a:ext cx="5080000" cy="460375"/>
          </a:xfrm>
          <a:prstGeom prst="rect">
            <a:avLst/>
          </a:prstGeom>
          <a:noFill/>
          <a:ln w="9525">
            <a:noFill/>
          </a:ln>
        </p:spPr>
        <p:txBody>
          <a:bodyPr>
            <a:spAutoFit/>
          </a:bodyPr>
          <a:p>
            <a:r>
              <a:rPr lang="zh-CN" sz="2400" b="1">
                <a:solidFill>
                  <a:srgbClr val="FF0000"/>
                </a:solidFill>
                <a:ea typeface="宋体" panose="02010600030101010101" pitchFamily="2" charset="-122"/>
              </a:rPr>
              <a:t>解：</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由题意，</a:t>
            </a:r>
            <a:endParaRPr lang="zh-CN" altLang="en-US"/>
          </a:p>
        </p:txBody>
      </p:sp>
      <p:pic>
        <p:nvPicPr>
          <p:cNvPr id="2" name="图片 1"/>
          <p:cNvPicPr>
            <a:picLocks noChangeAspect="1"/>
          </p:cNvPicPr>
          <p:nvPr/>
        </p:nvPicPr>
        <p:blipFill>
          <a:blip r:embed="rId1"/>
          <a:stretch>
            <a:fillRect/>
          </a:stretch>
        </p:blipFill>
        <p:spPr>
          <a:xfrm>
            <a:off x="1558925" y="1398270"/>
            <a:ext cx="5286375" cy="1000125"/>
          </a:xfrm>
          <a:prstGeom prst="rect">
            <a:avLst/>
          </a:prstGeom>
        </p:spPr>
      </p:pic>
      <p:pic>
        <p:nvPicPr>
          <p:cNvPr id="3" name="图片 2"/>
          <p:cNvPicPr>
            <a:picLocks noChangeAspect="1"/>
          </p:cNvPicPr>
          <p:nvPr/>
        </p:nvPicPr>
        <p:blipFill>
          <a:blip r:embed="rId2"/>
          <a:stretch>
            <a:fillRect/>
          </a:stretch>
        </p:blipFill>
        <p:spPr>
          <a:xfrm>
            <a:off x="5369560" y="1282700"/>
            <a:ext cx="5286375" cy="1000125"/>
          </a:xfrm>
          <a:prstGeom prst="rect">
            <a:avLst/>
          </a:prstGeom>
        </p:spPr>
      </p:pic>
      <p:sp>
        <p:nvSpPr>
          <p:cNvPr id="4" name="文本框 3"/>
          <p:cNvSpPr txBox="1"/>
          <p:nvPr/>
        </p:nvSpPr>
        <p:spPr>
          <a:xfrm>
            <a:off x="1481455" y="2387283"/>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L</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a:t>
            </a:r>
            <a:endParaRPr lang="zh-CN" altLang="en-US"/>
          </a:p>
        </p:txBody>
      </p:sp>
      <p:sp>
        <p:nvSpPr>
          <p:cNvPr id="5" name="文本框 4"/>
          <p:cNvSpPr txBox="1"/>
          <p:nvPr/>
        </p:nvSpPr>
        <p:spPr>
          <a:xfrm>
            <a:off x="1481455" y="2869565"/>
            <a:ext cx="9538335" cy="341503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A</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在</a:t>
            </a:r>
            <a:r>
              <a:rPr lang="en-US" sz="2400" b="1" i="1">
                <a:solidFill>
                  <a:srgbClr val="FF0000"/>
                </a:solidFill>
                <a:latin typeface="Times New Roman" panose="02020603050405020304" pitchFamily="18" charset="0"/>
                <a:ea typeface="宋体" panose="02010600030101010101" pitchFamily="2" charset="-122"/>
              </a:rPr>
              <a:t>L</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上的对应点分别为</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设抛物线</a:t>
            </a:r>
            <a:r>
              <a:rPr lang="en-US" sz="2400" b="1" i="1">
                <a:solidFill>
                  <a:srgbClr val="FF0000"/>
                </a:solidFill>
                <a:latin typeface="Times New Roman" panose="02020603050405020304" pitchFamily="18" charset="0"/>
                <a:ea typeface="宋体" panose="02010600030101010101" pitchFamily="2" charset="-122"/>
              </a:rPr>
              <a:t>L</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的表达式</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将</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代入</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得</a:t>
            </a:r>
            <a:r>
              <a:rPr lang="en-US" sz="2400" b="1" i="1">
                <a:solidFill>
                  <a:srgbClr val="FF0000"/>
                </a:solidFill>
                <a:latin typeface="Times New Roman" panose="02020603050405020304" pitchFamily="18" charset="0"/>
                <a:ea typeface="宋体" panose="02010600030101010101" pitchFamily="2" charset="-122"/>
              </a:rPr>
              <a:t>b</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∴</a:t>
            </a:r>
            <a:r>
              <a:rPr lang="zh-CN" sz="2400" b="1">
                <a:solidFill>
                  <a:srgbClr val="FF0000"/>
                </a:solidFill>
                <a:ea typeface="宋体" panose="02010600030101010101" pitchFamily="2" charset="-122"/>
              </a:rPr>
              <a:t>抛物线</a:t>
            </a:r>
            <a:r>
              <a:rPr lang="en-US" sz="2400" b="1" i="1">
                <a:solidFill>
                  <a:srgbClr val="FF0000"/>
                </a:solidFill>
                <a:latin typeface="Times New Roman" panose="02020603050405020304" pitchFamily="18" charset="0"/>
                <a:ea typeface="宋体" panose="02010600030101010101" pitchFamily="2" charset="-122"/>
              </a:rPr>
              <a:t>L</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的表达式为</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x</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x</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6.(4</a:t>
            </a:r>
            <a:r>
              <a:rPr lang="zh-CN" sz="2400" b="1">
                <a:solidFill>
                  <a:srgbClr val="FF0000"/>
                </a:solidFill>
                <a:ea typeface="宋体" panose="02010600030101010101" pitchFamily="2" charset="-122"/>
              </a:rPr>
              <a:t>分</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A</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B</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  </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AO</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OB</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3" name="文本框 102"/>
          <p:cNvSpPr txBox="1"/>
          <p:nvPr/>
        </p:nvSpPr>
        <p:spPr>
          <a:xfrm>
            <a:off x="1390650" y="839470"/>
            <a:ext cx="9798685" cy="286131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设</a:t>
            </a:r>
            <a:r>
              <a:rPr lang="en-US" sz="2400" b="1" i="1">
                <a:solidFill>
                  <a:srgbClr val="FF0000"/>
                </a:solidFill>
                <a:latin typeface="Times New Roman" panose="02020603050405020304" pitchFamily="18" charset="0"/>
                <a:ea typeface="宋体" panose="02010600030101010101" pitchFamily="2" charset="-122"/>
              </a:rPr>
              <a:t>P</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PD</a:t>
            </a: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y</a:t>
            </a:r>
            <a:r>
              <a:rPr lang="zh-CN" sz="2400" b="1">
                <a:solidFill>
                  <a:srgbClr val="FF0000"/>
                </a:solidFill>
                <a:ea typeface="宋体" panose="02010600030101010101" pitchFamily="2" charset="-122"/>
              </a:rPr>
              <a:t>轴，</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点</a:t>
            </a:r>
            <a:r>
              <a:rPr lang="en-US" sz="2400" b="1" i="1">
                <a:solidFill>
                  <a:srgbClr val="FF0000"/>
                </a:solidFill>
                <a:latin typeface="Times New Roman" panose="02020603050405020304" pitchFamily="18" charset="0"/>
                <a:ea typeface="宋体" panose="02010600030101010101" pitchFamily="2" charset="-122"/>
              </a:rPr>
              <a:t>D</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(0</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∴</a:t>
            </a:r>
            <a:r>
              <a:rPr lang="en-US" sz="2400" b="1" i="1">
                <a:solidFill>
                  <a:srgbClr val="FF0000"/>
                </a:solidFill>
                <a:latin typeface="Times New Roman" panose="02020603050405020304" pitchFamily="18" charset="0"/>
                <a:ea typeface="宋体" panose="02010600030101010101" pitchFamily="2" charset="-122"/>
              </a:rPr>
              <a:t>PD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OD</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30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5</a:t>
            </a:r>
            <a:r>
              <a:rPr lang="en-US" sz="2400" b="1" i="1">
                <a:solidFill>
                  <a:srgbClr val="FF0000"/>
                </a:solidFill>
                <a:latin typeface="Times New Roman" panose="02020603050405020304" pitchFamily="18" charset="0"/>
                <a:ea typeface="宋体" panose="02010600030101010101" pitchFamily="2" charset="-122"/>
              </a:rPr>
              <a:t>m</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∵Rt△</a:t>
            </a:r>
            <a:r>
              <a:rPr lang="en-US" sz="2400" b="1" i="1">
                <a:solidFill>
                  <a:srgbClr val="FF0000"/>
                </a:solidFill>
                <a:latin typeface="Times New Roman" panose="02020603050405020304" pitchFamily="18" charset="0"/>
                <a:ea typeface="宋体" panose="02010600030101010101" pitchFamily="2" charset="-122"/>
              </a:rPr>
              <a:t>POD</a:t>
            </a:r>
            <a:r>
              <a:rPr lang="zh-CN" sz="2400" b="1">
                <a:solidFill>
                  <a:srgbClr val="FF0000"/>
                </a:solidFill>
                <a:ea typeface="宋体" panose="02010600030101010101" pitchFamily="2" charset="-122"/>
              </a:rPr>
              <a:t>与</a:t>
            </a:r>
            <a:r>
              <a:rPr lang="en-US" sz="2400" b="1">
                <a:solidFill>
                  <a:srgbClr val="FF0000"/>
                </a:solidFill>
                <a:latin typeface="Times New Roman" panose="02020603050405020304" pitchFamily="18" charset="0"/>
                <a:ea typeface="宋体" panose="02010600030101010101" pitchFamily="2" charset="-122"/>
              </a:rPr>
              <a:t>Rt△</a:t>
            </a:r>
            <a:r>
              <a:rPr lang="en-US" sz="2400" b="1" i="1">
                <a:solidFill>
                  <a:srgbClr val="FF0000"/>
                </a:solidFill>
                <a:latin typeface="Times New Roman" panose="02020603050405020304" pitchFamily="18" charset="0"/>
                <a:ea typeface="宋体" panose="02010600030101010101" pitchFamily="2" charset="-122"/>
              </a:rPr>
              <a:t>AOB</a:t>
            </a:r>
            <a:r>
              <a:rPr lang="zh-CN" sz="2400" b="1">
                <a:solidFill>
                  <a:srgbClr val="FF0000"/>
                </a:solidFill>
                <a:ea typeface="宋体" panose="02010600030101010101" pitchFamily="2" charset="-122"/>
              </a:rPr>
              <a:t>相似，</a:t>
            </a:r>
            <a:endParaRPr lang="zh-CN" altLang="en-US"/>
          </a:p>
        </p:txBody>
      </p:sp>
      <p:sp>
        <p:nvSpPr>
          <p:cNvPr id="2" name="文本框 1"/>
          <p:cNvSpPr txBox="1"/>
          <p:nvPr/>
        </p:nvSpPr>
        <p:spPr>
          <a:xfrm>
            <a:off x="1390650" y="3749358"/>
            <a:ext cx="5080000" cy="460375"/>
          </a:xfrm>
          <a:prstGeom prst="rect">
            <a:avLst/>
          </a:prstGeom>
          <a:noFill/>
          <a:ln w="9525">
            <a:noFill/>
          </a:ln>
        </p:spPr>
        <p:txBody>
          <a:bodyPr>
            <a:spAutoFit/>
          </a:bodyPr>
          <a:p>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有两种情况，即</a:t>
            </a:r>
            <a:endParaRPr lang="zh-CN" altLang="en-US"/>
          </a:p>
        </p:txBody>
      </p:sp>
      <p:pic>
        <p:nvPicPr>
          <p:cNvPr id="3" name="图片 2"/>
          <p:cNvPicPr>
            <a:picLocks noChangeAspect="1"/>
          </p:cNvPicPr>
          <p:nvPr/>
        </p:nvPicPr>
        <p:blipFill>
          <a:blip r:embed="rId1"/>
          <a:stretch>
            <a:fillRect/>
          </a:stretch>
        </p:blipFill>
        <p:spPr>
          <a:xfrm>
            <a:off x="4061460" y="3580130"/>
            <a:ext cx="5286375" cy="800100"/>
          </a:xfrm>
          <a:prstGeom prst="rect">
            <a:avLst/>
          </a:prstGeom>
        </p:spPr>
      </p:pic>
      <p:pic>
        <p:nvPicPr>
          <p:cNvPr id="4" name="图片 3"/>
          <p:cNvPicPr>
            <a:picLocks noChangeAspect="1"/>
          </p:cNvPicPr>
          <p:nvPr/>
        </p:nvPicPr>
        <p:blipFill>
          <a:blip r:embed="rId2"/>
          <a:stretch>
            <a:fillRect/>
          </a:stretch>
        </p:blipFill>
        <p:spPr>
          <a:xfrm>
            <a:off x="1506855" y="4380230"/>
            <a:ext cx="5286375" cy="800100"/>
          </a:xfrm>
          <a:prstGeom prst="rect">
            <a:avLst/>
          </a:prstGeom>
        </p:spPr>
      </p:pic>
      <p:pic>
        <p:nvPicPr>
          <p:cNvPr id="5" name="图片 4"/>
          <p:cNvPicPr>
            <a:picLocks noChangeAspect="1"/>
          </p:cNvPicPr>
          <p:nvPr/>
        </p:nvPicPr>
        <p:blipFill>
          <a:blip r:embed="rId3"/>
          <a:stretch>
            <a:fillRect/>
          </a:stretch>
        </p:blipFill>
        <p:spPr>
          <a:xfrm>
            <a:off x="3775710" y="4380230"/>
            <a:ext cx="5286375" cy="800100"/>
          </a:xfrm>
          <a:prstGeom prst="rect">
            <a:avLst/>
          </a:prstGeom>
        </p:spPr>
      </p:pic>
      <p:sp>
        <p:nvSpPr>
          <p:cNvPr id="6" name="文本框 5"/>
          <p:cNvSpPr txBox="1"/>
          <p:nvPr/>
        </p:nvSpPr>
        <p:spPr>
          <a:xfrm>
            <a:off x="1462405" y="5068570"/>
            <a:ext cx="9798685" cy="1198880"/>
          </a:xfrm>
          <a:prstGeom prst="rect">
            <a:avLst/>
          </a:prstGeom>
          <a:noFill/>
          <a:ln w="9525">
            <a:noFill/>
          </a:ln>
        </p:spPr>
        <p:txBody>
          <a:bodyPr wrap="square">
            <a:spAutoFit/>
          </a:bodyPr>
          <a:p>
            <a:pPr>
              <a:lnSpc>
                <a:spcPct val="150000"/>
              </a:lnSpc>
            </a:pPr>
            <a:r>
              <a:rPr lang="zh-CN" sz="2400" b="1">
                <a:solidFill>
                  <a:srgbClr val="FF0000"/>
                </a:solidFill>
                <a:ea typeface="宋体" panose="02010600030101010101" pitchFamily="2" charset="-122"/>
              </a:rPr>
              <a:t>解得</a:t>
            </a:r>
            <a:r>
              <a:rPr lang="en-US" sz="2400" b="1" i="1">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m</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6.∴</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12)</a:t>
            </a:r>
            <a:r>
              <a:rPr lang="zh-CN" sz="2400" b="1">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1484630" y="967105"/>
            <a:ext cx="5286375" cy="800100"/>
          </a:xfrm>
          <a:prstGeom prst="rect">
            <a:avLst/>
          </a:prstGeom>
        </p:spPr>
      </p:pic>
      <p:pic>
        <p:nvPicPr>
          <p:cNvPr id="3" name="图片 2"/>
          <p:cNvPicPr>
            <a:picLocks noChangeAspect="1"/>
          </p:cNvPicPr>
          <p:nvPr/>
        </p:nvPicPr>
        <p:blipFill>
          <a:blip r:embed="rId2"/>
          <a:stretch>
            <a:fillRect/>
          </a:stretch>
        </p:blipFill>
        <p:spPr>
          <a:xfrm>
            <a:off x="3830955" y="967105"/>
            <a:ext cx="5286375" cy="800100"/>
          </a:xfrm>
          <a:prstGeom prst="rect">
            <a:avLst/>
          </a:prstGeom>
        </p:spPr>
      </p:pic>
      <p:pic>
        <p:nvPicPr>
          <p:cNvPr id="4" name="图片 3"/>
          <p:cNvPicPr>
            <a:picLocks noChangeAspect="1"/>
          </p:cNvPicPr>
          <p:nvPr/>
        </p:nvPicPr>
        <p:blipFill>
          <a:blip r:embed="rId3"/>
          <a:stretch>
            <a:fillRect/>
          </a:stretch>
        </p:blipFill>
        <p:spPr>
          <a:xfrm>
            <a:off x="1484630" y="1767205"/>
            <a:ext cx="5286375" cy="1590675"/>
          </a:xfrm>
          <a:prstGeom prst="rect">
            <a:avLst/>
          </a:prstGeom>
        </p:spPr>
      </p:pic>
      <p:sp>
        <p:nvSpPr>
          <p:cNvPr id="103" name="文本框 102"/>
          <p:cNvSpPr txBox="1"/>
          <p:nvPr/>
        </p:nvSpPr>
        <p:spPr>
          <a:xfrm>
            <a:off x="1393190" y="3188335"/>
            <a:ext cx="9060180" cy="1198880"/>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3</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ea typeface="宋体" panose="02010600030101010101" pitchFamily="2" charset="-122"/>
              </a:rPr>
              <a:t>P</a:t>
            </a:r>
            <a:r>
              <a:rPr lang="en-US" sz="2400" b="1" baseline="-25000">
                <a:solidFill>
                  <a:srgbClr val="FF0000"/>
                </a:solidFill>
                <a:latin typeface="Times New Roman" panose="02020603050405020304" pitchFamily="18" charset="0"/>
                <a:ea typeface="宋体" panose="02010600030101010101" pitchFamily="2" charset="-122"/>
              </a:rPr>
              <a:t>4</a:t>
            </a:r>
            <a:r>
              <a:rPr lang="zh-CN" sz="2400" b="1">
                <a:solidFill>
                  <a:srgbClr val="FF0000"/>
                </a:solidFill>
                <a:ea typeface="宋体" panose="02010600030101010101" pitchFamily="2" charset="-122"/>
              </a:rPr>
              <a:t>均在第一象限，</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符合条件的点</a:t>
            </a:r>
            <a:r>
              <a:rPr lang="en-US" sz="2400" b="1" i="1">
                <a:solidFill>
                  <a:srgbClr val="FF0000"/>
                </a:solidFill>
                <a:latin typeface="Times New Roman" panose="02020603050405020304" pitchFamily="18" charset="0"/>
                <a:ea typeface="宋体" panose="02010600030101010101" pitchFamily="2" charset="-122"/>
              </a:rPr>
              <a:t>P</a:t>
            </a:r>
            <a:r>
              <a:rPr lang="zh-CN" sz="2400" b="1">
                <a:solidFill>
                  <a:srgbClr val="FF0000"/>
                </a:solidFill>
                <a:ea typeface="宋体" panose="02010600030101010101" pitchFamily="2" charset="-122"/>
              </a:rPr>
              <a:t>的坐标为</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2)</a:t>
            </a:r>
            <a:r>
              <a:rPr lang="zh-CN" sz="2400" b="1">
                <a:solidFill>
                  <a:srgbClr val="FF0000"/>
                </a:solidFill>
                <a:ea typeface="宋体" panose="02010600030101010101" pitchFamily="2" charset="-122"/>
              </a:rPr>
              <a:t>或</a:t>
            </a:r>
            <a:r>
              <a:rPr lang="en-US" sz="2400" b="1">
                <a:solidFill>
                  <a:srgbClr val="FF0000"/>
                </a:solidFill>
                <a:latin typeface="Times New Roman" panose="02020603050405020304" pitchFamily="18" charset="0"/>
                <a:ea typeface="宋体" panose="02010600030101010101" pitchFamily="2" charset="-122"/>
              </a:rPr>
              <a:t>(6</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ea typeface="宋体" panose="02010600030101010101" pitchFamily="2" charset="-122"/>
              </a:rPr>
              <a:t>12)</a:t>
            </a:r>
            <a:r>
              <a:rPr lang="zh-CN" sz="2400" b="1">
                <a:solidFill>
                  <a:srgbClr val="FF0000"/>
                </a:solidFill>
                <a:ea typeface="宋体" panose="02010600030101010101" pitchFamily="2" charset="-122"/>
              </a:rPr>
              <a:t>或</a:t>
            </a:r>
            <a:endParaRPr lang="zh-CN" altLang="en-US"/>
          </a:p>
        </p:txBody>
      </p:sp>
      <p:pic>
        <p:nvPicPr>
          <p:cNvPr id="5" name="图片 4"/>
          <p:cNvPicPr>
            <a:picLocks noChangeAspect="1"/>
          </p:cNvPicPr>
          <p:nvPr/>
        </p:nvPicPr>
        <p:blipFill>
          <a:blip r:embed="rId4"/>
          <a:stretch>
            <a:fillRect/>
          </a:stretch>
        </p:blipFill>
        <p:spPr>
          <a:xfrm>
            <a:off x="7474585" y="3677285"/>
            <a:ext cx="5286375" cy="800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3794" name="组合 34837"/>
          <p:cNvGrpSpPr/>
          <p:nvPr/>
        </p:nvGrpSpPr>
        <p:grpSpPr>
          <a:xfrm>
            <a:off x="3109913" y="3041015"/>
            <a:ext cx="5946775" cy="1014414"/>
            <a:chOff x="3726" y="740"/>
            <a:chExt cx="3746" cy="639"/>
          </a:xfrm>
        </p:grpSpPr>
        <p:pic>
          <p:nvPicPr>
            <p:cNvPr id="34819" name="图片 34833">
              <a:hlinkClick r:id="rId1" action="ppaction://hlinkfile"/>
            </p:cNvPr>
            <p:cNvPicPr>
              <a:picLocks noChangeAspect="1"/>
            </p:cNvPicPr>
            <p:nvPr/>
          </p:nvPicPr>
          <p:blipFill>
            <a:blip r:embed="rId2"/>
            <a:stretch>
              <a:fillRect/>
            </a:stretch>
          </p:blipFill>
          <p:spPr>
            <a:xfrm>
              <a:off x="3976" y="754"/>
              <a:ext cx="3054" cy="450"/>
            </a:xfrm>
            <a:prstGeom prst="rect">
              <a:avLst/>
            </a:prstGeom>
            <a:noFill/>
            <a:ln w="9525">
              <a:noFill/>
            </a:ln>
          </p:spPr>
        </p:pic>
        <p:sp>
          <p:nvSpPr>
            <p:cNvPr id="34820" name="矩形 34834">
              <a:hlinkClick r:id="rId3" action="ppaction://hlinkfile"/>
            </p:cNvPr>
            <p:cNvSpPr/>
            <p:nvPr/>
          </p:nvSpPr>
          <p:spPr>
            <a:xfrm>
              <a:off x="3726" y="740"/>
              <a:ext cx="3746" cy="639"/>
            </a:xfrm>
            <a:prstGeom prst="rect">
              <a:avLst/>
            </a:prstGeom>
            <a:noFill/>
            <a:ln w="9525">
              <a:noFill/>
            </a:ln>
          </p:spPr>
          <p:txBody>
            <a:bodyPr wrap="square" anchor="t">
              <a:spAutoFit/>
            </a:bodyPr>
            <a:p>
              <a:pPr>
                <a:lnSpc>
                  <a:spcPct val="200000"/>
                </a:lnSpc>
              </a:pPr>
              <a:r>
                <a:rPr lang="en-US" altLang="zh-CN" sz="2000" b="1" dirty="0">
                  <a:latin typeface="Calibri" panose="020F0502020204030204" pitchFamily="34" charset="0"/>
                  <a:ea typeface="黑体" panose="02010609060101010101" pitchFamily="49" charset="-122"/>
                </a:rPr>
                <a:t>                              </a:t>
              </a:r>
              <a:r>
                <a:rPr lang="zh-CN" altLang="en-US" sz="2000" b="1" dirty="0">
                  <a:latin typeface="Calibri" panose="020F0502020204030204" pitchFamily="34" charset="0"/>
                  <a:ea typeface="黑体" panose="02010609060101010101" pitchFamily="49" charset="-122"/>
                </a:rPr>
                <a:t>点击链接至练习册</a:t>
              </a:r>
              <a:endParaRPr lang="zh-CN" altLang="en-US" sz="2000" b="1" dirty="0">
                <a:latin typeface="Calibri" panose="020F0502020204030204" pitchFamily="34" charset="0"/>
                <a:ea typeface="黑体" panose="02010609060101010101" pitchFamily="49" charset="-122"/>
              </a:endParaRPr>
            </a:p>
            <a:p>
              <a:endParaRPr lang="zh-CN" altLang="en-US" sz="2000" b="1" dirty="0">
                <a:latin typeface="Calibri" panose="020F0502020204030204" pitchFamily="34" charset="0"/>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wipe(left)">
                                      <p:cBhvr>
                                        <p:cTn id="7"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3697605" y="865188"/>
            <a:ext cx="5080000" cy="460375"/>
          </a:xfrm>
          <a:prstGeom prst="rect">
            <a:avLst/>
          </a:prstGeom>
          <a:noFill/>
          <a:ln w="9525">
            <a:noFill/>
          </a:ln>
        </p:spPr>
        <p:txBody>
          <a:bodyPr>
            <a:spAutoFit/>
          </a:bodyPr>
          <a:p>
            <a:pPr algn="ctr"/>
            <a:r>
              <a:rPr lang="zh-CN" sz="2400" b="1">
                <a:ea typeface="宋体" panose="02010600030101010101" pitchFamily="2" charset="-122"/>
              </a:rPr>
              <a:t>二、二次函数综合题</a:t>
            </a:r>
            <a:endParaRPr lang="zh-CN" altLang="en-US"/>
          </a:p>
        </p:txBody>
      </p:sp>
      <p:sp>
        <p:nvSpPr>
          <p:cNvPr id="2" name="文本框 1"/>
          <p:cNvSpPr txBox="1"/>
          <p:nvPr/>
        </p:nvSpPr>
        <p:spPr>
          <a:xfrm>
            <a:off x="411480" y="1447800"/>
            <a:ext cx="11675745" cy="1753235"/>
          </a:xfrm>
          <a:prstGeom prst="rect">
            <a:avLst/>
          </a:prstGeom>
          <a:noFill/>
          <a:ln w="9525">
            <a:noFill/>
          </a:ln>
        </p:spPr>
        <p:txBody>
          <a:bodyPr wrap="square">
            <a:spAutoFit/>
          </a:bodyPr>
          <a:p>
            <a:pPr>
              <a:lnSpc>
                <a:spcPct val="150000"/>
              </a:lnSpc>
            </a:pPr>
            <a:r>
              <a:rPr lang="zh-CN" sz="2400" b="1">
                <a:ea typeface="宋体" panose="02010600030101010101" pitchFamily="2" charset="-122"/>
              </a:rPr>
              <a:t>类型一　二次函数与特殊三角形判定</a:t>
            </a:r>
            <a:r>
              <a:rPr lang="en-US" sz="2400" b="1">
                <a:latin typeface="Times New Roman" panose="02020603050405020304" pitchFamily="18" charset="0"/>
                <a:ea typeface="宋体" panose="02010600030101010101" pitchFamily="2" charset="-122"/>
              </a:rPr>
              <a:t>1. </a:t>
            </a:r>
            <a:r>
              <a:rPr lang="zh-CN" sz="2400" b="1">
                <a:ea typeface="宋体" panose="02010600030101010101" pitchFamily="2" charset="-122"/>
              </a:rPr>
              <a:t>如图，线段</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与直线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交于点</a:t>
            </a:r>
            <a:r>
              <a:rPr lang="en-US" sz="2400" b="1" i="1">
                <a:latin typeface="Times New Roman" panose="02020603050405020304" pitchFamily="18" charset="0"/>
                <a:ea typeface="宋体" panose="02010600030101010101" pitchFamily="2" charset="-122"/>
              </a:rPr>
              <a:t>A</a:t>
            </a:r>
            <a:r>
              <a:rPr lang="zh-CN" sz="2400" b="1">
                <a:ea typeface="宋体" panose="02010600030101010101" pitchFamily="2" charset="-122"/>
              </a:rPr>
              <a:t>，且</a:t>
            </a:r>
            <a:r>
              <a:rPr lang="en-US" sz="2400" b="1" i="1">
                <a:latin typeface="Times New Roman" panose="02020603050405020304" pitchFamily="18" charset="0"/>
                <a:ea typeface="宋体" panose="02010600030101010101" pitchFamily="2" charset="-122"/>
              </a:rPr>
              <a:t>AB</a:t>
            </a:r>
            <a:r>
              <a:rPr lang="zh-CN" sz="2400" b="1">
                <a:ea typeface="宋体" panose="02010600030101010101" pitchFamily="2" charset="-122"/>
              </a:rPr>
              <a:t>不与直线</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垂直，请在</a:t>
            </a:r>
            <a:r>
              <a:rPr lang="en-US" sz="2400" b="1" i="1">
                <a:latin typeface="Times New Roman" panose="02020603050405020304" pitchFamily="18" charset="0"/>
                <a:ea typeface="宋体" panose="02010600030101010101" pitchFamily="2" charset="-122"/>
              </a:rPr>
              <a:t>l</a:t>
            </a:r>
            <a:r>
              <a:rPr lang="zh-CN" sz="2400" b="1">
                <a:ea typeface="宋体" panose="02010600030101010101" pitchFamily="2" charset="-122"/>
              </a:rPr>
              <a:t>上找一点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，使</a:t>
            </a:r>
            <a:r>
              <a:rPr lang="en-US" sz="2400" b="1">
                <a:latin typeface="Times New Roman" panose="02020603050405020304" pitchFamily="18" charset="0"/>
                <a:ea typeface="宋体" panose="02010600030101010101" pitchFamily="2" charset="-122"/>
              </a:rPr>
              <a:t>△</a:t>
            </a:r>
            <a:r>
              <a:rPr lang="en-US" sz="2400" b="1" i="1">
                <a:latin typeface="Times New Roman" panose="02020603050405020304" pitchFamily="18" charset="0"/>
                <a:ea typeface="宋体" panose="02010600030101010101" pitchFamily="2" charset="-122"/>
              </a:rPr>
              <a:t>ABP</a:t>
            </a:r>
            <a:r>
              <a:rPr lang="zh-CN" sz="2400" b="1">
                <a:ea typeface="宋体" panose="02010600030101010101" pitchFamily="2" charset="-122"/>
              </a:rPr>
              <a:t>为等腰三角形，请在图中画出所有符合要求的点</a:t>
            </a:r>
            <a:r>
              <a:rPr lang="en-US" sz="2400" b="1" i="1">
                <a:latin typeface="Times New Roman" panose="02020603050405020304" pitchFamily="18" charset="0"/>
                <a:ea typeface="宋体" panose="02010600030101010101" pitchFamily="2" charset="-122"/>
              </a:rPr>
              <a:t>P</a:t>
            </a:r>
            <a:r>
              <a:rPr lang="zh-CN" sz="2400" b="1">
                <a:ea typeface="宋体" panose="02010600030101010101" pitchFamily="2" charset="-122"/>
              </a:rPr>
              <a:t>，保留作图痕迹，不写作法．</a:t>
            </a:r>
            <a:endParaRPr lang="zh-CN" altLang="en-US"/>
          </a:p>
        </p:txBody>
      </p:sp>
      <p:pic>
        <p:nvPicPr>
          <p:cNvPr id="3" name="图片 -2147482569"/>
          <p:cNvPicPr>
            <a:picLocks noChangeAspect="1"/>
          </p:cNvPicPr>
          <p:nvPr/>
        </p:nvPicPr>
        <p:blipFill>
          <a:blip r:embed="rId1"/>
          <a:stretch>
            <a:fillRect/>
          </a:stretch>
        </p:blipFill>
        <p:spPr>
          <a:xfrm>
            <a:off x="4255135" y="3752850"/>
            <a:ext cx="2831465" cy="1096645"/>
          </a:xfrm>
          <a:prstGeom prst="rect">
            <a:avLst/>
          </a:prstGeom>
          <a:noFill/>
          <a:ln w="9525">
            <a:noFill/>
          </a:ln>
        </p:spPr>
      </p:pic>
      <p:sp>
        <p:nvSpPr>
          <p:cNvPr id="4" name="文本框 3"/>
          <p:cNvSpPr txBox="1"/>
          <p:nvPr/>
        </p:nvSpPr>
        <p:spPr>
          <a:xfrm>
            <a:off x="5311140" y="4991100"/>
            <a:ext cx="1424940" cy="368300"/>
          </a:xfrm>
          <a:prstGeom prst="rect">
            <a:avLst/>
          </a:prstGeom>
          <a:noFill/>
          <a:ln w="9525">
            <a:noFill/>
          </a:ln>
        </p:spPr>
        <p:txBody>
          <a:bodyPr wrap="square">
            <a:spAutoFit/>
          </a:bodyPr>
          <a:p>
            <a:r>
              <a:rPr lang="zh-CN" sz="1800">
                <a:ea typeface="宋体" panose="02010600030101010101" pitchFamily="2" charset="-122"/>
              </a:rPr>
              <a:t>第1题图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BEAUTIFY_FLAG" val="#wm#"/>
  <p:tag name="KSO_WM_TEMPLATE_CATEGORY" val="diagram"/>
  <p:tag name="KSO_WM_TEMPLATE_INDEX" val="30178323"/>
</p:tagLst>
</file>

<file path=ppt/tags/tag7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9.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ITEM_CNT" val="4"/>
</p:tagLst>
</file>

<file path=ppt/tags/tag81.xml><?xml version="1.0" encoding="utf-8"?>
<p:tagLst xmlns:p="http://schemas.openxmlformats.org/presentationml/2006/main">
  <p:tag name="KSO_WM_UNIT_TABLE_BEAUTIFY" val="smartTable{3f2675ee-d7a4-44c7-bbdc-8a2420a9446f}"/>
</p:tagLst>
</file>

<file path=ppt/tags/tag82.xml><?xml version="1.0" encoding="utf-8"?>
<p:tagLst xmlns:p="http://schemas.openxmlformats.org/presentationml/2006/main">
  <p:tag name="KSO_WM_DOC_GUID" val="{7c98234e-252d-4894-86df-c67ef64b496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11522</Words>
  <Application>WPS 演示</Application>
  <PresentationFormat>自定义</PresentationFormat>
  <Paragraphs>676</Paragraphs>
  <Slides>83</Slides>
  <Notes>10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7</vt:i4>
      </vt:variant>
      <vt:variant>
        <vt:lpstr>幻灯片标题</vt:lpstr>
      </vt:variant>
      <vt:variant>
        <vt:i4>83</vt:i4>
      </vt:variant>
    </vt:vector>
  </HeadingPairs>
  <TitlesOfParts>
    <vt:vector size="100" baseType="lpstr">
      <vt:lpstr>Arial</vt:lpstr>
      <vt:lpstr>宋体</vt:lpstr>
      <vt:lpstr>Wingdings</vt:lpstr>
      <vt:lpstr>Calibri</vt:lpstr>
      <vt:lpstr>微软雅黑</vt:lpstr>
      <vt:lpstr>Tahoma</vt:lpstr>
      <vt:lpstr>黑体</vt:lpstr>
      <vt:lpstr>Times New Roman</vt:lpstr>
      <vt:lpstr>楷体</vt:lpstr>
      <vt:lpstr>123</vt:lpstr>
      <vt:lpstr>Equation.DSMT4</vt:lpstr>
      <vt:lpstr>Equation.DSMT4</vt:lpstr>
      <vt:lpstr>Equation.DSMT4</vt:lpstr>
      <vt:lpstr>Equation.DSMT4</vt:lpstr>
      <vt:lpstr>Equation.DSMT4</vt:lpstr>
      <vt:lpstr>Equation.DSMT4</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CCAV1234</cp:lastModifiedBy>
  <cp:revision>718</cp:revision>
  <dcterms:created xsi:type="dcterms:W3CDTF">2018-06-26T07:00:00Z</dcterms:created>
  <dcterms:modified xsi:type="dcterms:W3CDTF">2019-12-27T13:59:25Z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